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 id="2147483654" r:id="rId2"/>
    <p:sldMasterId id="2147483656" r:id="rId3"/>
  </p:sldMasterIdLst>
  <p:notesMasterIdLst>
    <p:notesMasterId r:id="rId39"/>
  </p:notesMasterIdLst>
  <p:handoutMasterIdLst>
    <p:handoutMasterId r:id="rId40"/>
  </p:handoutMasterIdLst>
  <p:sldIdLst>
    <p:sldId id="830" r:id="rId4"/>
    <p:sldId id="851" r:id="rId5"/>
    <p:sldId id="831" r:id="rId6"/>
    <p:sldId id="860" r:id="rId7"/>
    <p:sldId id="861" r:id="rId8"/>
    <p:sldId id="849" r:id="rId9"/>
    <p:sldId id="862" r:id="rId10"/>
    <p:sldId id="850" r:id="rId11"/>
    <p:sldId id="863" r:id="rId12"/>
    <p:sldId id="833" r:id="rId13"/>
    <p:sldId id="834" r:id="rId14"/>
    <p:sldId id="864" r:id="rId15"/>
    <p:sldId id="852" r:id="rId16"/>
    <p:sldId id="853" r:id="rId17"/>
    <p:sldId id="854" r:id="rId18"/>
    <p:sldId id="855" r:id="rId19"/>
    <p:sldId id="856" r:id="rId20"/>
    <p:sldId id="857" r:id="rId21"/>
    <p:sldId id="858" r:id="rId22"/>
    <p:sldId id="859" r:id="rId23"/>
    <p:sldId id="869" r:id="rId24"/>
    <p:sldId id="835" r:id="rId25"/>
    <p:sldId id="836" r:id="rId26"/>
    <p:sldId id="837" r:id="rId27"/>
    <p:sldId id="838" r:id="rId28"/>
    <p:sldId id="839" r:id="rId29"/>
    <p:sldId id="865" r:id="rId30"/>
    <p:sldId id="840" r:id="rId31"/>
    <p:sldId id="841" r:id="rId32"/>
    <p:sldId id="842" r:id="rId33"/>
    <p:sldId id="868" r:id="rId34"/>
    <p:sldId id="866" r:id="rId35"/>
    <p:sldId id="843" r:id="rId36"/>
    <p:sldId id="844" r:id="rId37"/>
    <p:sldId id="845" r:id="rId38"/>
  </p:sldIdLst>
  <p:sldSz cx="9144000" cy="6858000" type="screen4x3"/>
  <p:notesSz cx="68580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 Aldred" initials="AA" lastIdx="10" clrIdx="0"/>
  <p:cmAuthor id="1" name="Lisa Burnett" initials="LB" lastIdx="1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333FF"/>
    <a:srgbClr val="00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2593" autoAdjust="0"/>
    <p:restoredTop sz="73748" autoAdjust="0"/>
  </p:normalViewPr>
  <p:slideViewPr>
    <p:cSldViewPr>
      <p:cViewPr>
        <p:scale>
          <a:sx n="91" d="100"/>
          <a:sy n="91" d="100"/>
        </p:scale>
        <p:origin x="-762" y="822"/>
      </p:cViewPr>
      <p:guideLst>
        <p:guide orient="horz" pos="2160"/>
        <p:guide pos="2880"/>
      </p:guideLst>
    </p:cSldViewPr>
  </p:slideViewPr>
  <p:notesTextViewPr>
    <p:cViewPr>
      <p:scale>
        <a:sx n="100" d="100"/>
        <a:sy n="100" d="100"/>
      </p:scale>
      <p:origin x="0" y="0"/>
    </p:cViewPr>
  </p:notesTextViewPr>
  <p:sorterViewPr>
    <p:cViewPr>
      <p:scale>
        <a:sx n="64" d="100"/>
        <a:sy n="64"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hdr" sz="quarter"/>
          </p:nvPr>
        </p:nvSpPr>
        <p:spPr bwMode="auto">
          <a:xfrm>
            <a:off x="2" y="0"/>
            <a:ext cx="2972421"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en-US" dirty="0"/>
          </a:p>
        </p:txBody>
      </p:sp>
      <p:sp>
        <p:nvSpPr>
          <p:cNvPr id="242691" name="Rectangle 3"/>
          <p:cNvSpPr>
            <a:spLocks noGrp="1" noChangeArrowheads="1"/>
          </p:cNvSpPr>
          <p:nvPr>
            <p:ph type="dt" sz="quarter" idx="1"/>
          </p:nvPr>
        </p:nvSpPr>
        <p:spPr bwMode="auto">
          <a:xfrm>
            <a:off x="3885580" y="0"/>
            <a:ext cx="2972421"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en-US" dirty="0"/>
          </a:p>
        </p:txBody>
      </p:sp>
      <p:sp>
        <p:nvSpPr>
          <p:cNvPr id="242692" name="Rectangle 4"/>
          <p:cNvSpPr>
            <a:spLocks noGrp="1" noChangeArrowheads="1"/>
          </p:cNvSpPr>
          <p:nvPr>
            <p:ph type="ftr" sz="quarter" idx="2"/>
          </p:nvPr>
        </p:nvSpPr>
        <p:spPr bwMode="auto">
          <a:xfrm>
            <a:off x="2" y="8831266"/>
            <a:ext cx="2972421"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en-US" dirty="0"/>
          </a:p>
        </p:txBody>
      </p:sp>
      <p:sp>
        <p:nvSpPr>
          <p:cNvPr id="242693" name="Rectangle 5"/>
          <p:cNvSpPr>
            <a:spLocks noGrp="1" noChangeArrowheads="1"/>
          </p:cNvSpPr>
          <p:nvPr>
            <p:ph type="sldNum" sz="quarter" idx="3"/>
          </p:nvPr>
        </p:nvSpPr>
        <p:spPr bwMode="auto">
          <a:xfrm>
            <a:off x="3885580" y="8831266"/>
            <a:ext cx="2972421"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AE5409F6-C6F6-42B9-93F5-14791203424E}" type="slidenum">
              <a:rPr lang="en-US"/>
              <a:pPr>
                <a:defRPr/>
              </a:pPr>
              <a:t>‹#›</a:t>
            </a:fld>
            <a:endParaRPr lang="en-US" dirty="0"/>
          </a:p>
        </p:txBody>
      </p:sp>
    </p:spTree>
    <p:extLst>
      <p:ext uri="{BB962C8B-B14F-4D97-AF65-F5344CB8AC3E}">
        <p14:creationId xmlns:p14="http://schemas.microsoft.com/office/powerpoint/2010/main" xmlns="" val="2093241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2" y="0"/>
            <a:ext cx="2972421"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cs typeface="+mn-cs"/>
              </a:defRPr>
            </a:lvl1pPr>
          </a:lstStyle>
          <a:p>
            <a:pPr>
              <a:defRPr/>
            </a:pPr>
            <a:endParaRPr lang="en-US" dirty="0"/>
          </a:p>
        </p:txBody>
      </p:sp>
      <p:sp>
        <p:nvSpPr>
          <p:cNvPr id="16387" name="Rectangle 3"/>
          <p:cNvSpPr>
            <a:spLocks noGrp="1" noChangeArrowheads="1"/>
          </p:cNvSpPr>
          <p:nvPr>
            <p:ph type="dt" idx="1"/>
          </p:nvPr>
        </p:nvSpPr>
        <p:spPr bwMode="auto">
          <a:xfrm>
            <a:off x="3885580" y="0"/>
            <a:ext cx="2972421"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en-US" dirty="0"/>
          </a:p>
        </p:txBody>
      </p:sp>
      <p:sp>
        <p:nvSpPr>
          <p:cNvPr id="5120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914712" y="4416428"/>
            <a:ext cx="5028579"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2" y="8831266"/>
            <a:ext cx="2972421"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cs typeface="+mn-cs"/>
              </a:defRPr>
            </a:lvl1pPr>
          </a:lstStyle>
          <a:p>
            <a:pPr>
              <a:defRPr/>
            </a:pPr>
            <a:endParaRPr lang="en-US" dirty="0"/>
          </a:p>
        </p:txBody>
      </p:sp>
      <p:sp>
        <p:nvSpPr>
          <p:cNvPr id="16391" name="Rectangle 7"/>
          <p:cNvSpPr>
            <a:spLocks noGrp="1" noChangeArrowheads="1"/>
          </p:cNvSpPr>
          <p:nvPr>
            <p:ph type="sldNum" sz="quarter" idx="5"/>
          </p:nvPr>
        </p:nvSpPr>
        <p:spPr bwMode="auto">
          <a:xfrm>
            <a:off x="3885580" y="8831266"/>
            <a:ext cx="2972421"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cs typeface="+mn-cs"/>
              </a:defRPr>
            </a:lvl1pPr>
          </a:lstStyle>
          <a:p>
            <a:pPr>
              <a:defRPr/>
            </a:pPr>
            <a:fld id="{65E3F6BD-DD36-41F2-882E-1C613D06DB2A}" type="slidenum">
              <a:rPr lang="en-US"/>
              <a:pPr>
                <a:defRPr/>
              </a:pPr>
              <a:t>‹#›</a:t>
            </a:fld>
            <a:endParaRPr lang="en-US" dirty="0"/>
          </a:p>
        </p:txBody>
      </p:sp>
    </p:spTree>
    <p:extLst>
      <p:ext uri="{BB962C8B-B14F-4D97-AF65-F5344CB8AC3E}">
        <p14:creationId xmlns:p14="http://schemas.microsoft.com/office/powerpoint/2010/main" xmlns="" val="33697285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pPr>
              <a:spcBef>
                <a:spcPct val="0"/>
              </a:spcBef>
            </a:pPr>
            <a:endParaRPr lang="en-US" dirty="0" smtClean="0"/>
          </a:p>
        </p:txBody>
      </p:sp>
      <p:sp>
        <p:nvSpPr>
          <p:cNvPr id="52228" name="Slide Number Placeholder 3"/>
          <p:cNvSpPr>
            <a:spLocks noGrp="1"/>
          </p:cNvSpPr>
          <p:nvPr>
            <p:ph type="sldNum" sz="quarter" idx="5"/>
          </p:nvPr>
        </p:nvSpPr>
        <p:spPr>
          <a:noFill/>
        </p:spPr>
        <p:txBody>
          <a:bodyPr/>
          <a:lstStyle/>
          <a:p>
            <a:fld id="{E54207C0-FAF8-4A6E-8D43-1ED350E4392C}" type="slidenum">
              <a:rPr lang="en-US" smtClean="0">
                <a:cs typeface="Arial" charset="0"/>
              </a:rPr>
              <a:pPr/>
              <a:t>1</a:t>
            </a:fld>
            <a:endParaRPr lang="en-US" dirty="0" smtClean="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will talk about New England Dairy Farms and how this milk [point</a:t>
            </a:r>
            <a:r>
              <a:rPr lang="en-US" baseline="0" dirty="0" smtClean="0"/>
              <a:t> at milk container] got from the cow to you [point at person with milk container].</a:t>
            </a:r>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11</a:t>
            </a:fld>
            <a:endParaRPr lang="en-US" dirty="0"/>
          </a:p>
        </p:txBody>
      </p:sp>
    </p:spTree>
    <p:extLst>
      <p:ext uri="{BB962C8B-B14F-4D97-AF65-F5344CB8AC3E}">
        <p14:creationId xmlns:p14="http://schemas.microsoft.com/office/powerpoint/2010/main" xmlns="" val="3524619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kern="1200" dirty="0" smtClean="0">
                <a:solidFill>
                  <a:schemeClr val="tx1"/>
                </a:solidFill>
                <a:latin typeface="Times New Roman" pitchFamily="18" charset="0"/>
                <a:ea typeface="+mn-ea"/>
                <a:cs typeface="+mn-cs"/>
              </a:rPr>
              <a:t>Did you know that the milk your school serves is produced by dairy</a:t>
            </a:r>
            <a:r>
              <a:rPr lang="en-US" sz="1200" i="0" kern="1200" baseline="0" dirty="0" smtClean="0">
                <a:solidFill>
                  <a:schemeClr val="tx1"/>
                </a:solidFill>
                <a:latin typeface="Times New Roman" pitchFamily="18" charset="0"/>
                <a:ea typeface="+mn-ea"/>
                <a:cs typeface="+mn-cs"/>
              </a:rPr>
              <a:t> farmers in and around the New England area</a:t>
            </a:r>
            <a:r>
              <a:rPr lang="en-US" sz="1200" i="0" kern="1200" dirty="0" smtClean="0">
                <a:solidFill>
                  <a:schemeClr val="tx1"/>
                </a:solidFill>
                <a:latin typeface="Times New Roman" pitchFamily="18" charset="0"/>
                <a:ea typeface="+mn-ea"/>
                <a:cs typeface="+mn-cs"/>
              </a:rPr>
              <a:t>? During a time when many people are trying to eat local foods, milk is often overlooked. Be proud that you’re serving students a wholesome local product! </a:t>
            </a:r>
          </a:p>
          <a:p>
            <a:endParaRPr lang="en-US" i="1" dirty="0" smtClean="0"/>
          </a:p>
          <a:p>
            <a:r>
              <a:rPr lang="en-US" i="1" dirty="0" smtClean="0"/>
              <a:t>Show hard copy of poster if available. – Posters can be purchased through our catalog at www.NewEnglandDairyCouncil.org.</a:t>
            </a:r>
            <a:endParaRPr lang="en-US" i="1"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It all starts with farmers.</a:t>
            </a:r>
            <a:r>
              <a:rPr lang="en-US" baseline="0" dirty="0" smtClean="0"/>
              <a:t>  New England is home to more than 1,700 dairy farms and the families who live there.  Most farms are passed along from generation to generation.  Kids learn from their parents and grandparents about caring for the animals, planting and harvesting crops and producing wholesome milk.  </a:t>
            </a:r>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cows are female.</a:t>
            </a:r>
            <a:r>
              <a:rPr lang="en-US" baseline="0" dirty="0" smtClean="0"/>
              <a:t>  Like humans, they cannot produce milk until they give birth.  Cows usually have their first calf when they are 2 years old.  Cows are pregnant 9 months, just like humans!  Cows are usually milked for 305 days (10 months) after giving birth.  Then they are allowed to “dry off” for about 2 months until their next calf is born.  </a:t>
            </a:r>
          </a:p>
          <a:p>
            <a:r>
              <a:rPr lang="en-US" baseline="0" dirty="0" smtClean="0"/>
              <a:t>  Cows are big eaters.  Each day they eat approximately 40 pounds of feed and hay, 50 pounds of silage (special fermented corn).</a:t>
            </a:r>
          </a:p>
          <a:p>
            <a:r>
              <a:rPr lang="en-US" baseline="0" dirty="0" smtClean="0"/>
              <a:t>  Today, most cows live in free-stall barns.  That means cows get to freely walk around, eat between </a:t>
            </a:r>
            <a:r>
              <a:rPr lang="en-US" baseline="0" dirty="0" err="1" smtClean="0"/>
              <a:t>milkings</a:t>
            </a:r>
            <a:r>
              <a:rPr lang="en-US" baseline="0" dirty="0" smtClean="0"/>
              <a:t> and enjoy resting up to 14 hours a day.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milking parlor is the place where the cows are milked.  A</a:t>
            </a:r>
            <a:r>
              <a:rPr lang="en-US" baseline="0" dirty="0" smtClean="0"/>
              <a:t> milking machine, attached to the cow’s udder, gently removes the milk in about 5 minutes.  Cows are milked two to three times a day.  The cow’s udder can hold up to 25-50 pounds of milk.</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Farmers pay close attention to everything that</a:t>
            </a:r>
            <a:r>
              <a:rPr lang="en-US" baseline="0" dirty="0" smtClean="0"/>
              <a:t> happens on the farm and keep records on every cow, like how much they eat and how much milk they produce.  Dairy farmers are very dedicated to producing wholesome, nutritious milk.  Every dairy farm is inspected and milk samples are taken and tested before milk can leave the farm.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After the milk leaves</a:t>
            </a:r>
            <a:r>
              <a:rPr lang="en-US" baseline="0" dirty="0" smtClean="0"/>
              <a:t> the cow it is 101</a:t>
            </a:r>
            <a:r>
              <a:rPr lang="en-US" baseline="0" dirty="0" smtClean="0">
                <a:latin typeface="Impact"/>
              </a:rPr>
              <a:t>°</a:t>
            </a:r>
            <a:r>
              <a:rPr lang="en-US" baseline="0" dirty="0" smtClean="0"/>
              <a:t> F.  It is quickly cooled in a refrigerated storage tank to below 45</a:t>
            </a:r>
            <a:r>
              <a:rPr lang="en-US" baseline="0" dirty="0" smtClean="0">
                <a:latin typeface="Impact"/>
              </a:rPr>
              <a:t>° </a:t>
            </a:r>
            <a:r>
              <a:rPr lang="en-US" baseline="0" dirty="0" smtClean="0"/>
              <a:t>F or lower to keep it fresh and good tasting.  It is stored here until the milk truck comes.  The milk truck comes every day or two to pick up milk.  Milk is pumped into the insulated truck so it is kept fresh and cold on its way to the dairy processing plant.</a:t>
            </a:r>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the milk plant, milk is tested again to ensure only the purest milk</a:t>
            </a:r>
            <a:r>
              <a:rPr lang="en-US" baseline="0" dirty="0" smtClean="0"/>
              <a:t> is used.  It is then homogenized to break the butterfat particles into tiny, uniform globules.  If milk wasn’t homogenized, the cream would rise to the top.  You would have to shake or stir the milk before serving.  </a:t>
            </a:r>
          </a:p>
          <a:p>
            <a:r>
              <a:rPr lang="en-US" baseline="0" dirty="0" smtClean="0"/>
              <a:t>  The milk is also pasteurized.  Pasteurization is a heat process that eliminates unwanted bacteria but retains the nutrients. </a:t>
            </a:r>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takes about</a:t>
            </a:r>
            <a:r>
              <a:rPr lang="en-US" baseline="0" dirty="0" smtClean="0"/>
              <a:t> 2 days from the time milk leaves the cow until the time it reaches your school.  Because milk is perishable, it must be refrigerated at 40</a:t>
            </a:r>
            <a:r>
              <a:rPr lang="en-US" baseline="0" dirty="0" smtClean="0">
                <a:latin typeface="Impact"/>
              </a:rPr>
              <a:t>°</a:t>
            </a:r>
            <a:r>
              <a:rPr lang="en-US" baseline="0" dirty="0" smtClean="0"/>
              <a:t> F or colder. </a:t>
            </a:r>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 on link to bring up </a:t>
            </a:r>
            <a:r>
              <a:rPr lang="en-US" b="1" dirty="0" smtClean="0"/>
              <a:t>From Farm to You:</a:t>
            </a:r>
            <a:r>
              <a:rPr lang="en-US" b="1" baseline="0" dirty="0" smtClean="0"/>
              <a:t> The Story of Milk </a:t>
            </a:r>
            <a:r>
              <a:rPr lang="en-US" baseline="0" dirty="0" smtClean="0"/>
              <a:t>video on YouTube (you must have internet connection)</a:t>
            </a:r>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 on black</a:t>
            </a:r>
            <a:r>
              <a:rPr lang="en-US" baseline="0" dirty="0" smtClean="0"/>
              <a:t> box</a:t>
            </a:r>
            <a:r>
              <a:rPr lang="en-US" dirty="0" smtClean="0"/>
              <a:t> to bring up </a:t>
            </a:r>
            <a:r>
              <a:rPr lang="en-US" b="1" dirty="0" smtClean="0"/>
              <a:t>From Farm to You:</a:t>
            </a:r>
            <a:r>
              <a:rPr lang="en-US" b="1" baseline="0" dirty="0" smtClean="0"/>
              <a:t> The Story of Milk </a:t>
            </a:r>
            <a:r>
              <a:rPr lang="en-US" b="0" baseline="0" dirty="0" smtClean="0"/>
              <a:t>(will take a moment to start)</a:t>
            </a:r>
            <a:endParaRPr lang="en-US" b="0"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employees test temperature and taste of their milk and record on Check List.</a:t>
            </a:r>
            <a:endParaRPr lang="en-US" dirty="0" smtClean="0"/>
          </a:p>
          <a:p>
            <a:endParaRPr lang="en-US" dirty="0" smtClean="0"/>
          </a:p>
          <a:p>
            <a:r>
              <a:rPr lang="en-US" dirty="0" smtClean="0"/>
              <a:t>The dairy farmers and processors have done a great job getting cold tasty milk to us.</a:t>
            </a:r>
            <a:r>
              <a:rPr lang="en-US" baseline="0" dirty="0" smtClean="0"/>
              <a:t> Now we will discuss how we can ensure the milk stays as cold as possible, because kids love cold milk.</a:t>
            </a:r>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22</a:t>
            </a:fld>
            <a:endParaRPr lang="en-US"/>
          </a:p>
        </p:txBody>
      </p:sp>
    </p:spTree>
    <p:extLst>
      <p:ext uri="{BB962C8B-B14F-4D97-AF65-F5344CB8AC3E}">
        <p14:creationId xmlns:p14="http://schemas.microsoft.com/office/powerpoint/2010/main" xmlns="" val="580302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23</a:t>
            </a:fld>
            <a:endParaRPr lang="en-US"/>
          </a:p>
        </p:txBody>
      </p:sp>
    </p:spTree>
    <p:extLst>
      <p:ext uri="{BB962C8B-B14F-4D97-AF65-F5344CB8AC3E}">
        <p14:creationId xmlns:p14="http://schemas.microsoft.com/office/powerpoint/2010/main" xmlns="" val="2310040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pitchFamily="34" charset="0"/>
                <a:cs typeface="Calibri" pitchFamily="34" charset="0"/>
              </a:rPr>
              <a:t>Rotate milk</a:t>
            </a:r>
          </a:p>
          <a:p>
            <a:pPr lvl="1"/>
            <a:r>
              <a:rPr lang="en-US" dirty="0" smtClean="0">
                <a:latin typeface="Calibri" pitchFamily="34" charset="0"/>
                <a:cs typeface="Calibri" pitchFamily="34" charset="0"/>
              </a:rPr>
              <a:t>Fresh milk in the back on the bottom</a:t>
            </a:r>
          </a:p>
          <a:p>
            <a:r>
              <a:rPr lang="en-US" dirty="0" smtClean="0">
                <a:latin typeface="Calibri" pitchFamily="34" charset="0"/>
                <a:cs typeface="Calibri" pitchFamily="34" charset="0"/>
              </a:rPr>
              <a:t>Store away from other foods</a:t>
            </a:r>
          </a:p>
          <a:p>
            <a:pPr lvl="1"/>
            <a:r>
              <a:rPr lang="en-US" dirty="0" smtClean="0">
                <a:latin typeface="Calibri" pitchFamily="34" charset="0"/>
                <a:cs typeface="Calibri" pitchFamily="34" charset="0"/>
              </a:rPr>
              <a:t>Milk develops off-flavors from other foods, especially produce</a:t>
            </a:r>
          </a:p>
          <a:p>
            <a:r>
              <a:rPr lang="en-US" dirty="0" smtClean="0">
                <a:latin typeface="Calibri" pitchFamily="34" charset="0"/>
                <a:cs typeface="Calibri" pitchFamily="34" charset="0"/>
              </a:rPr>
              <a:t>Check cooler temp twice daily</a:t>
            </a:r>
          </a:p>
          <a:p>
            <a:pPr lvl="1"/>
            <a:r>
              <a:rPr lang="en-US" dirty="0" smtClean="0">
                <a:latin typeface="Calibri" pitchFamily="34" charset="0"/>
                <a:cs typeface="Calibri" pitchFamily="34" charset="0"/>
              </a:rPr>
              <a:t>Keep refrigerator temp between 33° F and 41° F, 35° F is ideal</a:t>
            </a:r>
          </a:p>
          <a:p>
            <a:r>
              <a:rPr lang="en-US" dirty="0" smtClean="0">
                <a:latin typeface="Calibri" pitchFamily="34" charset="0"/>
                <a:cs typeface="Calibri" pitchFamily="34" charset="0"/>
              </a:rPr>
              <a:t>Wipe up spills immediately and clean regularly</a:t>
            </a:r>
          </a:p>
          <a:p>
            <a:r>
              <a:rPr lang="en-US" dirty="0" smtClean="0">
                <a:latin typeface="Calibri" pitchFamily="34" charset="0"/>
                <a:cs typeface="Calibri" pitchFamily="34" charset="0"/>
              </a:rPr>
              <a:t>Close door immediately after entering and exiting</a:t>
            </a:r>
          </a:p>
          <a:p>
            <a:endParaRPr lang="en-US" dirty="0" smtClean="0">
              <a:latin typeface="Calibri" pitchFamily="34" charset="0"/>
              <a:cs typeface="Calibri" pitchFamily="34" charset="0"/>
            </a:endParaRPr>
          </a:p>
          <a:p>
            <a:r>
              <a:rPr lang="en-US" i="1" dirty="0" smtClean="0">
                <a:latin typeface="Calibri" pitchFamily="34" charset="0"/>
                <a:cs typeface="Calibri" pitchFamily="34" charset="0"/>
              </a:rPr>
              <a:t>Can you identify anything that could be improved</a:t>
            </a:r>
            <a:r>
              <a:rPr lang="en-US" i="1" baseline="0" dirty="0" smtClean="0">
                <a:latin typeface="Calibri" pitchFamily="34" charset="0"/>
                <a:cs typeface="Calibri" pitchFamily="34" charset="0"/>
              </a:rPr>
              <a:t> in this picture?</a:t>
            </a:r>
            <a:endParaRPr lang="en-US" i="1" dirty="0" smtClean="0">
              <a:latin typeface="Calibri" pitchFamily="34" charset="0"/>
              <a:cs typeface="Calibri"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24</a:t>
            </a:fld>
            <a:endParaRPr lang="en-US"/>
          </a:p>
        </p:txBody>
      </p:sp>
    </p:spTree>
    <p:extLst>
      <p:ext uri="{BB962C8B-B14F-4D97-AF65-F5344CB8AC3E}">
        <p14:creationId xmlns:p14="http://schemas.microsoft.com/office/powerpoint/2010/main" xmlns="" val="2310040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Milk coolers with forced</a:t>
            </a:r>
            <a:r>
              <a:rPr lang="en-US" baseline="0" dirty="0" smtClean="0"/>
              <a:t> cold air keep milk coldest, glass door merchandisers attractively display the milk while maintaining a cold temp as well when the door is closed between service periods.</a:t>
            </a:r>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25</a:t>
            </a:fld>
            <a:endParaRPr lang="en-US"/>
          </a:p>
        </p:txBody>
      </p:sp>
    </p:spTree>
    <p:extLst>
      <p:ext uri="{BB962C8B-B14F-4D97-AF65-F5344CB8AC3E}">
        <p14:creationId xmlns:p14="http://schemas.microsoft.com/office/powerpoint/2010/main" xmlns="" val="2310040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Ideally this should be done</a:t>
            </a:r>
            <a:r>
              <a:rPr lang="en-US" i="1" baseline="0" dirty="0" smtClean="0"/>
              <a:t> with a milk cooler as part of the class to point out the different tips, creating a more stimulating presentation.</a:t>
            </a:r>
            <a:endParaRPr lang="en-US" i="1" dirty="0" smtClean="0"/>
          </a:p>
          <a:p>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26</a:t>
            </a:fld>
            <a:endParaRPr lang="en-US"/>
          </a:p>
        </p:txBody>
      </p:sp>
    </p:spTree>
    <p:extLst>
      <p:ext uri="{BB962C8B-B14F-4D97-AF65-F5344CB8AC3E}">
        <p14:creationId xmlns:p14="http://schemas.microsoft.com/office/powerpoint/2010/main" xmlns="" val="2310040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1" dirty="0" smtClean="0"/>
              <a:t>Ideally this should be done</a:t>
            </a:r>
            <a:r>
              <a:rPr lang="en-US" i="1" baseline="0" dirty="0" smtClean="0"/>
              <a:t> with a milk cooler as part of the class to point out the different tips, creating a more stimulating presentation.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Do not stack extra milk on top of a full crate above chill line.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27</a:t>
            </a:fld>
            <a:endParaRPr lang="en-US" dirty="0"/>
          </a:p>
        </p:txBody>
      </p:sp>
    </p:spTree>
    <p:extLst>
      <p:ext uri="{BB962C8B-B14F-4D97-AF65-F5344CB8AC3E}">
        <p14:creationId xmlns:p14="http://schemas.microsoft.com/office/powerpoint/2010/main" xmlns="" val="2310040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28</a:t>
            </a:fld>
            <a:endParaRPr lang="en-US" dirty="0"/>
          </a:p>
        </p:txBody>
      </p:sp>
    </p:spTree>
    <p:extLst>
      <p:ext uri="{BB962C8B-B14F-4D97-AF65-F5344CB8AC3E}">
        <p14:creationId xmlns:p14="http://schemas.microsoft.com/office/powerpoint/2010/main" xmlns="" val="2310040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29</a:t>
            </a:fld>
            <a:endParaRPr lang="en-US" dirty="0"/>
          </a:p>
        </p:txBody>
      </p:sp>
    </p:spTree>
    <p:extLst>
      <p:ext uri="{BB962C8B-B14F-4D97-AF65-F5344CB8AC3E}">
        <p14:creationId xmlns:p14="http://schemas.microsoft.com/office/powerpoint/2010/main" xmlns="" val="2310040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Have your class stand and investigate an actual milk cooler during</a:t>
            </a:r>
            <a:r>
              <a:rPr lang="en-US" i="1" baseline="0" dirty="0" smtClean="0"/>
              <a:t> the cooler maintenance slides (30 to 33) of this presentation.</a:t>
            </a:r>
            <a:endParaRPr lang="en-US" i="1"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30</a:t>
            </a:fld>
            <a:endParaRPr lang="en-US" dirty="0"/>
          </a:p>
        </p:txBody>
      </p:sp>
    </p:spTree>
    <p:extLst>
      <p:ext uri="{BB962C8B-B14F-4D97-AF65-F5344CB8AC3E}">
        <p14:creationId xmlns:p14="http://schemas.microsoft.com/office/powerpoint/2010/main" xmlns="" val="2310040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3</a:t>
            </a:fld>
            <a:endParaRPr lang="en-US" dirty="0"/>
          </a:p>
        </p:txBody>
      </p:sp>
    </p:spTree>
    <p:extLst>
      <p:ext uri="{BB962C8B-B14F-4D97-AF65-F5344CB8AC3E}">
        <p14:creationId xmlns:p14="http://schemas.microsoft.com/office/powerpoint/2010/main" xmlns="" val="3553275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Times New Roman" pitchFamily="18" charset="0"/>
                <a:ea typeface="+mn-ea"/>
                <a:cs typeface="+mn-cs"/>
              </a:rPr>
              <a:t>The thermostat should be set slightly higher or replaced if it is unable to maintain proper temperature without icing.</a:t>
            </a:r>
            <a:endParaRPr lang="en-US" i="0"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31</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Have your class stand and investigate an actual milk cooler during</a:t>
            </a:r>
            <a:r>
              <a:rPr lang="en-US" i="1" baseline="0" dirty="0" smtClean="0"/>
              <a:t> the cooler maintenance slides (30 to 33) of this presentation.</a:t>
            </a:r>
            <a:endParaRPr lang="en-US" i="1"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32</a:t>
            </a:fld>
            <a:endParaRPr lang="en-US" dirty="0"/>
          </a:p>
        </p:txBody>
      </p:sp>
    </p:spTree>
    <p:extLst>
      <p:ext uri="{BB962C8B-B14F-4D97-AF65-F5344CB8AC3E}">
        <p14:creationId xmlns:p14="http://schemas.microsoft.com/office/powerpoint/2010/main" xmlns="" val="2310040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Have your class stand and investigate an actual milk cooler during</a:t>
            </a:r>
            <a:r>
              <a:rPr lang="en-US" i="1" baseline="0" dirty="0" smtClean="0"/>
              <a:t> the cooler maintenance slides (30 to 33) of this presentation.</a:t>
            </a:r>
            <a:endParaRPr lang="en-US" i="1" dirty="0" smtClean="0"/>
          </a:p>
          <a:p>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33</a:t>
            </a:fld>
            <a:endParaRPr lang="en-US" dirty="0"/>
          </a:p>
        </p:txBody>
      </p:sp>
    </p:spTree>
    <p:extLst>
      <p:ext uri="{BB962C8B-B14F-4D97-AF65-F5344CB8AC3E}">
        <p14:creationId xmlns:p14="http://schemas.microsoft.com/office/powerpoint/2010/main" xmlns="" val="2310040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Have</a:t>
            </a:r>
            <a:r>
              <a:rPr lang="en-US" baseline="0" dirty="0" smtClean="0"/>
              <a:t> employees test temperature and taste of their milk one last time and record on Check List.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34</a:t>
            </a:fld>
            <a:endParaRPr lang="en-US" dirty="0"/>
          </a:p>
        </p:txBody>
      </p:sp>
    </p:spTree>
    <p:extLst>
      <p:ext uri="{BB962C8B-B14F-4D97-AF65-F5344CB8AC3E}">
        <p14:creationId xmlns:p14="http://schemas.microsoft.com/office/powerpoint/2010/main" xmlns="" val="2310040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35</a:t>
            </a:fld>
            <a:endParaRPr lang="en-US" dirty="0"/>
          </a:p>
        </p:txBody>
      </p:sp>
    </p:spTree>
    <p:extLst>
      <p:ext uri="{BB962C8B-B14F-4D97-AF65-F5344CB8AC3E}">
        <p14:creationId xmlns:p14="http://schemas.microsoft.com/office/powerpoint/2010/main" xmlns="" val="2310040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4</a:t>
            </a:fld>
            <a:endParaRPr lang="en-US" dirty="0"/>
          </a:p>
        </p:txBody>
      </p:sp>
    </p:spTree>
    <p:extLst>
      <p:ext uri="{BB962C8B-B14F-4D97-AF65-F5344CB8AC3E}">
        <p14:creationId xmlns:p14="http://schemas.microsoft.com/office/powerpoint/2010/main" xmlns="" val="3658957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assistant demonstrate steps</a:t>
            </a:r>
            <a:r>
              <a:rPr lang="en-US" baseline="0" dirty="0" smtClean="0"/>
              <a:t> while you discuss. Have employees perform steps at their stations during demonstration.</a:t>
            </a:r>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lvl="0" indent="-514350"/>
            <a:r>
              <a:rPr lang="en-US" dirty="0" smtClean="0">
                <a:latin typeface="Calibri" pitchFamily="34" charset="0"/>
                <a:cs typeface="Calibri" pitchFamily="34" charset="0"/>
              </a:rPr>
              <a:t>IMPORTANT:</a:t>
            </a:r>
          </a:p>
          <a:p>
            <a:pPr marL="971550" lvl="1" indent="-514350"/>
            <a:r>
              <a:rPr lang="en-US" dirty="0" smtClean="0">
                <a:latin typeface="Calibri" pitchFamily="34" charset="0"/>
                <a:cs typeface="Calibri" pitchFamily="34" charset="0"/>
              </a:rPr>
              <a:t>Insert thermometer into wrench on cover prior to placing it in ice bath (if applicable)</a:t>
            </a:r>
          </a:p>
          <a:p>
            <a:pPr marL="971550" lvl="1" indent="-514350"/>
            <a:r>
              <a:rPr lang="en-US" dirty="0" smtClean="0">
                <a:latin typeface="Calibri" pitchFamily="34" charset="0"/>
                <a:cs typeface="Calibri" pitchFamily="34" charset="0"/>
              </a:rPr>
              <a:t>Insert</a:t>
            </a:r>
            <a:r>
              <a:rPr lang="en-US" baseline="0" dirty="0" smtClean="0">
                <a:latin typeface="Calibri" pitchFamily="34" charset="0"/>
                <a:cs typeface="Calibri" pitchFamily="34" charset="0"/>
              </a:rPr>
              <a:t> u</a:t>
            </a:r>
            <a:r>
              <a:rPr lang="en-US" dirty="0" smtClean="0">
                <a:latin typeface="Calibri" pitchFamily="34" charset="0"/>
                <a:cs typeface="Calibri" pitchFamily="34" charset="0"/>
              </a:rPr>
              <a:t>p to the dimple</a:t>
            </a:r>
          </a:p>
          <a:p>
            <a:pPr marL="971550" lvl="1" indent="-514350"/>
            <a:r>
              <a:rPr lang="en-US" dirty="0" smtClean="0">
                <a:latin typeface="Calibri" pitchFamily="34" charset="0"/>
                <a:cs typeface="Calibri" pitchFamily="34" charset="0"/>
              </a:rPr>
              <a:t>Ensure thermometer does not touch sides of container</a:t>
            </a:r>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employees</a:t>
            </a:r>
            <a:r>
              <a:rPr lang="en-US" baseline="0" dirty="0" smtClean="0"/>
              <a:t> check the temperature of a milk with their newly calibrated thermometer. Then</a:t>
            </a:r>
            <a:r>
              <a:rPr lang="en-US" baseline="0" dirty="0" smtClean="0">
                <a:solidFill>
                  <a:srgbClr val="FF0000"/>
                </a:solidFill>
              </a:rPr>
              <a:t> </a:t>
            </a:r>
            <a:r>
              <a:rPr lang="en-US" baseline="0" dirty="0" smtClean="0"/>
              <a:t>record the time, temp and rate the taste of the milk on the Milk Quality Check List. </a:t>
            </a:r>
          </a:p>
          <a:p>
            <a:endParaRPr lang="en-US" baseline="0" dirty="0" smtClean="0"/>
          </a:p>
          <a:p>
            <a:r>
              <a:rPr lang="en-US" baseline="0" dirty="0" smtClean="0"/>
              <a:t>Once they are finished the milk should remain on the table for the remainder of the in-service. The taste and temp will be checked 2 more times to show how temperature abuse can impact the flavor of milk. </a:t>
            </a:r>
          </a:p>
          <a:p>
            <a:endParaRPr lang="en-US" baseline="0" dirty="0" smtClean="0"/>
          </a:p>
        </p:txBody>
      </p:sp>
      <p:sp>
        <p:nvSpPr>
          <p:cNvPr id="4" name="Slide Number Placeholder 3"/>
          <p:cNvSpPr>
            <a:spLocks noGrp="1"/>
          </p:cNvSpPr>
          <p:nvPr>
            <p:ph type="sldNum" sz="quarter" idx="10"/>
          </p:nvPr>
        </p:nvSpPr>
        <p:spPr/>
        <p:txBody>
          <a:bodyPr/>
          <a:lstStyle/>
          <a:p>
            <a:pPr>
              <a:defRPr/>
            </a:pPr>
            <a:fld id="{65E3F6BD-DD36-41F2-882E-1C613D06DB2A}" type="slidenum">
              <a:rPr lang="en-US" smtClean="0"/>
              <a:pPr>
                <a:defRPr/>
              </a:pPr>
              <a:t>10</a:t>
            </a:fld>
            <a:endParaRPr lang="en-US" dirty="0"/>
          </a:p>
        </p:txBody>
      </p:sp>
    </p:spTree>
    <p:extLst>
      <p:ext uri="{BB962C8B-B14F-4D97-AF65-F5344CB8AC3E}">
        <p14:creationId xmlns:p14="http://schemas.microsoft.com/office/powerpoint/2010/main" xmlns="" val="310798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9263" y="455613"/>
            <a:ext cx="1884362" cy="5484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1413" y="455613"/>
            <a:ext cx="5505450" cy="5484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DMIslide_1-1024x768"/>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99363" name="Rectangle 3"/>
          <p:cNvSpPr>
            <a:spLocks noGrp="1" noChangeArrowheads="1"/>
          </p:cNvSpPr>
          <p:nvPr>
            <p:ph type="ctrTitle"/>
          </p:nvPr>
        </p:nvSpPr>
        <p:spPr>
          <a:xfrm>
            <a:off x="1141413" y="1004888"/>
            <a:ext cx="7542212" cy="1600200"/>
          </a:xfrm>
        </p:spPr>
        <p:txBody>
          <a:bodyPr/>
          <a:lstStyle>
            <a:lvl1pPr>
              <a:defRPr sz="5400" i="1"/>
            </a:lvl1pPr>
          </a:lstStyle>
          <a:p>
            <a:r>
              <a:rPr lang="en-US"/>
              <a:t>Click to edit Master title style</a:t>
            </a:r>
          </a:p>
        </p:txBody>
      </p:sp>
      <p:sp>
        <p:nvSpPr>
          <p:cNvPr id="399364" name="Rectangle 4"/>
          <p:cNvSpPr>
            <a:spLocks noGrp="1" noChangeArrowheads="1"/>
          </p:cNvSpPr>
          <p:nvPr>
            <p:ph type="subTitle" idx="1"/>
          </p:nvPr>
        </p:nvSpPr>
        <p:spPr>
          <a:xfrm>
            <a:off x="1370013" y="4935538"/>
            <a:ext cx="7085012" cy="1143000"/>
          </a:xfrm>
        </p:spPr>
        <p:txBody>
          <a:bodyPr/>
          <a:lstStyle>
            <a:lvl1pPr marL="0" indent="0" algn="ctr">
              <a:buFontTx/>
              <a:buNone/>
              <a:defRPr sz="4000" i="1">
                <a:latin typeface="Arial Black" pitchFamily="34" charset="0"/>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75CE3DD6-03A2-4FA8-814B-CBC93CBD8ADA}"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E1440299-562C-4C29-B36A-5344D5B5F729}"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8272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8272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fld id="{644702F0-C6CF-4AF6-90B5-6378F6C6D8CB}"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fld id="{3FE4C90D-5FAE-444A-9973-28E834267900}"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fld id="{BFF34920-4602-4E20-83C6-DD6FCBF4DB04}"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2ACCFD64-B776-43D5-A727-0CD4EC9FDFFC}"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0E0FC2F6-B59B-4974-AC1D-25745D078EB0}"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E5BD07A7-ACB5-445D-AEAB-CF897158DC58}"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3B4D594B-2370-4820-A490-7A478439C9A4}"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455613"/>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455613"/>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8E6BA4E7-A030-470A-966F-B2D1E8CBDD20}"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7CF58E69-1698-4127-AA4D-044FC0A92F58}"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18FEC4B7-9D0C-4A86-BAB4-2F95374DE6BA}"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B9BB7DB8-D9BC-4213-A891-565C03945353}"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1413" y="1827213"/>
            <a:ext cx="36941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7925" y="1827213"/>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fld id="{933F4BDC-6660-43C6-94F9-20B06563D939}"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fld id="{5817F9FA-3E2C-4C23-97E2-F03D2CB58296}"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fld id="{A285D741-AF73-4D26-BCB3-DE132DA422E5}"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3D754ABF-D281-41C4-9A16-0EA5B94A0C2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5B294BFA-BBD4-422A-95F4-081480B9B375}"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9EDCEACD-0B6F-4019-A244-10CF7081ED6B}"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BAA3EC6F-AFC2-4035-96FB-F6287601556F}"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9263" y="455613"/>
            <a:ext cx="1884362"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1413" y="455613"/>
            <a:ext cx="55054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6D4B1895-3535-433F-9133-11BA500A9C23}"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1413" y="1827213"/>
            <a:ext cx="36941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7925" y="1827213"/>
            <a:ext cx="3695700"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DMIslide_5-1024x768"/>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1141413" y="455613"/>
            <a:ext cx="754221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1141413" y="1827213"/>
            <a:ext cx="7542212" cy="41132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styles which may run onto a second line</a:t>
            </a:r>
          </a:p>
          <a:p>
            <a:pPr lvl="1"/>
            <a:r>
              <a:rPr lang="en-US" smtClean="0"/>
              <a:t>Click to edit master styles which may run onto a second line</a:t>
            </a:r>
          </a:p>
          <a:p>
            <a:pPr lvl="2"/>
            <a:r>
              <a:rPr lang="en-US" smtClean="0"/>
              <a:t>Third level</a:t>
            </a:r>
          </a:p>
        </p:txBody>
      </p:sp>
      <p:sp>
        <p:nvSpPr>
          <p:cNvPr id="396293" name="Rectangle 5"/>
          <p:cNvSpPr>
            <a:spLocks noChangeArrowheads="1"/>
          </p:cNvSpPr>
          <p:nvPr/>
        </p:nvSpPr>
        <p:spPr bwMode="auto">
          <a:xfrm>
            <a:off x="1066800" y="6553200"/>
            <a:ext cx="381000" cy="304800"/>
          </a:xfrm>
          <a:prstGeom prst="rect">
            <a:avLst/>
          </a:prstGeom>
          <a:noFill/>
          <a:ln w="9525">
            <a:noFill/>
            <a:miter lim="800000"/>
            <a:headEnd/>
            <a:tailEnd/>
          </a:ln>
          <a:effectLst/>
        </p:spPr>
        <p:txBody>
          <a:bodyPr/>
          <a:lstStyle/>
          <a:p>
            <a:pPr algn="r">
              <a:defRPr/>
            </a:pPr>
            <a:fld id="{A39F3689-713E-4127-B5CA-B3A2CFD8443D}" type="slidenum">
              <a:rPr lang="en-US" sz="1200">
                <a:solidFill>
                  <a:srgbClr val="3333CC"/>
                </a:solidFill>
                <a:latin typeface="Arial" charset="0"/>
                <a:cs typeface="+mn-cs"/>
              </a:rPr>
              <a:pPr algn="r">
                <a:defRPr/>
              </a:pPr>
              <a:t>‹#›</a:t>
            </a:fld>
            <a:endParaRPr lang="en-US" sz="1200" dirty="0">
              <a:solidFill>
                <a:srgbClr val="3333CC"/>
              </a:solidFill>
              <a:latin typeface="Arial" charset="0"/>
              <a:cs typeface="+mn-cs"/>
            </a:endParaRPr>
          </a:p>
        </p:txBody>
      </p:sp>
      <p:sp>
        <p:nvSpPr>
          <p:cNvPr id="396294" name="Rectangle 6"/>
          <p:cNvSpPr>
            <a:spLocks noChangeArrowheads="1"/>
          </p:cNvSpPr>
          <p:nvPr/>
        </p:nvSpPr>
        <p:spPr bwMode="auto">
          <a:xfrm>
            <a:off x="3581400" y="6324600"/>
            <a:ext cx="2819400" cy="533400"/>
          </a:xfrm>
          <a:prstGeom prst="rect">
            <a:avLst/>
          </a:prstGeom>
          <a:solidFill>
            <a:schemeClr val="bg1"/>
          </a:solidFill>
          <a:ln w="9525">
            <a:noFill/>
            <a:miter lim="800000"/>
            <a:headEnd/>
            <a:tailEnd/>
          </a:ln>
          <a:effectLst/>
        </p:spPr>
        <p:txBody>
          <a:bodyPr wrap="none" anchor="ctr"/>
          <a:lstStyle/>
          <a:p>
            <a:pPr>
              <a:defRPr/>
            </a:pPr>
            <a:endParaRPr lang="en-US" dirty="0">
              <a:cs typeface="+mn-cs"/>
            </a:endParaRPr>
          </a:p>
        </p:txBody>
      </p:sp>
      <p:pic>
        <p:nvPicPr>
          <p:cNvPr id="1031" name="Picture 7" descr="NEDFC"/>
          <p:cNvPicPr>
            <a:picLocks noChangeAspect="1" noChangeArrowheads="1"/>
          </p:cNvPicPr>
          <p:nvPr/>
        </p:nvPicPr>
        <p:blipFill>
          <a:blip r:embed="rId14" cstate="print"/>
          <a:srcRect/>
          <a:stretch>
            <a:fillRect/>
          </a:stretch>
        </p:blipFill>
        <p:spPr bwMode="auto">
          <a:xfrm>
            <a:off x="3657600" y="6245225"/>
            <a:ext cx="1238250" cy="612775"/>
          </a:xfrm>
          <a:prstGeom prst="rect">
            <a:avLst/>
          </a:prstGeom>
          <a:noFill/>
          <a:ln w="9525">
            <a:noFill/>
            <a:miter lim="800000"/>
            <a:headEnd/>
            <a:tailEnd/>
          </a:ln>
        </p:spPr>
      </p:pic>
      <p:pic>
        <p:nvPicPr>
          <p:cNvPr id="1032" name="Picture 8" descr="NEDPB"/>
          <p:cNvPicPr>
            <a:picLocks noChangeAspect="1" noChangeArrowheads="1"/>
          </p:cNvPicPr>
          <p:nvPr/>
        </p:nvPicPr>
        <p:blipFill>
          <a:blip r:embed="rId15" cstate="print"/>
          <a:srcRect/>
          <a:stretch>
            <a:fillRect/>
          </a:stretch>
        </p:blipFill>
        <p:spPr bwMode="auto">
          <a:xfrm>
            <a:off x="4876800" y="6242050"/>
            <a:ext cx="1219200" cy="6159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Lst>
  <p:txStyles>
    <p:titleStyle>
      <a:lvl1pPr algn="ctr" rtl="0" eaLnBrk="0" fontAlgn="base" hangingPunct="0">
        <a:spcBef>
          <a:spcPct val="0"/>
        </a:spcBef>
        <a:spcAft>
          <a:spcPct val="0"/>
        </a:spcAft>
        <a:defRPr sz="3200" b="1" u="sng">
          <a:solidFill>
            <a:schemeClr val="tx1"/>
          </a:solidFill>
          <a:latin typeface="+mj-lt"/>
          <a:ea typeface="+mj-ea"/>
          <a:cs typeface="+mj-cs"/>
        </a:defRPr>
      </a:lvl1pPr>
      <a:lvl2pPr algn="ctr" rtl="0" eaLnBrk="0" fontAlgn="base" hangingPunct="0">
        <a:spcBef>
          <a:spcPct val="0"/>
        </a:spcBef>
        <a:spcAft>
          <a:spcPct val="0"/>
        </a:spcAft>
        <a:defRPr sz="3200" b="1" u="sng">
          <a:solidFill>
            <a:schemeClr val="tx1"/>
          </a:solidFill>
          <a:latin typeface="Times New Roman" pitchFamily="18" charset="0"/>
          <a:cs typeface="Arial" charset="0"/>
        </a:defRPr>
      </a:lvl2pPr>
      <a:lvl3pPr algn="ctr" rtl="0" eaLnBrk="0" fontAlgn="base" hangingPunct="0">
        <a:spcBef>
          <a:spcPct val="0"/>
        </a:spcBef>
        <a:spcAft>
          <a:spcPct val="0"/>
        </a:spcAft>
        <a:defRPr sz="3200" b="1" u="sng">
          <a:solidFill>
            <a:schemeClr val="tx1"/>
          </a:solidFill>
          <a:latin typeface="Times New Roman" pitchFamily="18" charset="0"/>
          <a:cs typeface="Arial" charset="0"/>
        </a:defRPr>
      </a:lvl3pPr>
      <a:lvl4pPr algn="ctr" rtl="0" eaLnBrk="0" fontAlgn="base" hangingPunct="0">
        <a:spcBef>
          <a:spcPct val="0"/>
        </a:spcBef>
        <a:spcAft>
          <a:spcPct val="0"/>
        </a:spcAft>
        <a:defRPr sz="3200" b="1" u="sng">
          <a:solidFill>
            <a:schemeClr val="tx1"/>
          </a:solidFill>
          <a:latin typeface="Times New Roman" pitchFamily="18" charset="0"/>
          <a:cs typeface="Arial" charset="0"/>
        </a:defRPr>
      </a:lvl4pPr>
      <a:lvl5pPr algn="ctr" rtl="0" eaLnBrk="0" fontAlgn="base" hangingPunct="0">
        <a:spcBef>
          <a:spcPct val="0"/>
        </a:spcBef>
        <a:spcAft>
          <a:spcPct val="0"/>
        </a:spcAft>
        <a:defRPr sz="3200" b="1" u="sng">
          <a:solidFill>
            <a:schemeClr val="tx1"/>
          </a:solidFill>
          <a:latin typeface="Times New Roman" pitchFamily="18" charset="0"/>
          <a:cs typeface="Arial" charset="0"/>
        </a:defRPr>
      </a:lvl5pPr>
      <a:lvl6pPr marL="457200" algn="ctr" rtl="0" fontAlgn="base">
        <a:spcBef>
          <a:spcPct val="0"/>
        </a:spcBef>
        <a:spcAft>
          <a:spcPct val="0"/>
        </a:spcAft>
        <a:defRPr sz="3200" b="1" u="sng">
          <a:solidFill>
            <a:schemeClr val="tx1"/>
          </a:solidFill>
          <a:latin typeface="Times New Roman" pitchFamily="18" charset="0"/>
          <a:cs typeface="Arial" charset="0"/>
        </a:defRPr>
      </a:lvl6pPr>
      <a:lvl7pPr marL="914400" algn="ctr" rtl="0" fontAlgn="base">
        <a:spcBef>
          <a:spcPct val="0"/>
        </a:spcBef>
        <a:spcAft>
          <a:spcPct val="0"/>
        </a:spcAft>
        <a:defRPr sz="3200" b="1" u="sng">
          <a:solidFill>
            <a:schemeClr val="tx1"/>
          </a:solidFill>
          <a:latin typeface="Times New Roman" pitchFamily="18" charset="0"/>
          <a:cs typeface="Arial" charset="0"/>
        </a:defRPr>
      </a:lvl7pPr>
      <a:lvl8pPr marL="1371600" algn="ctr" rtl="0" fontAlgn="base">
        <a:spcBef>
          <a:spcPct val="0"/>
        </a:spcBef>
        <a:spcAft>
          <a:spcPct val="0"/>
        </a:spcAft>
        <a:defRPr sz="3200" b="1" u="sng">
          <a:solidFill>
            <a:schemeClr val="tx1"/>
          </a:solidFill>
          <a:latin typeface="Times New Roman" pitchFamily="18" charset="0"/>
          <a:cs typeface="Arial" charset="0"/>
        </a:defRPr>
      </a:lvl8pPr>
      <a:lvl9pPr marL="1828800" algn="ctr" rtl="0" fontAlgn="base">
        <a:spcBef>
          <a:spcPct val="0"/>
        </a:spcBef>
        <a:spcAft>
          <a:spcPct val="0"/>
        </a:spcAft>
        <a:defRPr sz="3200" b="1" u="sng">
          <a:solidFill>
            <a:schemeClr val="tx1"/>
          </a:solidFill>
          <a:latin typeface="Times New Roman" pitchFamily="18" charset="0"/>
          <a:cs typeface="Arial" charset="0"/>
        </a:defRPr>
      </a:lvl9pPr>
    </p:titleStyle>
    <p:bodyStyle>
      <a:lvl1pPr marL="749300" indent="-292100" algn="l" rtl="0" eaLnBrk="0" fontAlgn="base" hangingPunct="0">
        <a:spcBef>
          <a:spcPct val="20000"/>
        </a:spcBef>
        <a:spcAft>
          <a:spcPct val="0"/>
        </a:spcAft>
        <a:buChar char="•"/>
        <a:defRPr sz="2400" b="1">
          <a:solidFill>
            <a:schemeClr val="tx1"/>
          </a:solidFill>
          <a:latin typeface="+mn-lt"/>
          <a:ea typeface="+mn-ea"/>
          <a:cs typeface="+mn-cs"/>
        </a:defRPr>
      </a:lvl1pPr>
      <a:lvl2pPr marL="1263650" indent="-285750" algn="l" rtl="0" eaLnBrk="0" fontAlgn="base" hangingPunct="0">
        <a:spcBef>
          <a:spcPct val="20000"/>
        </a:spcBef>
        <a:spcAft>
          <a:spcPct val="0"/>
        </a:spcAft>
        <a:buChar char="–"/>
        <a:defRPr sz="2000" b="1">
          <a:solidFill>
            <a:schemeClr val="tx1"/>
          </a:solidFill>
          <a:latin typeface="+mn-lt"/>
          <a:cs typeface="+mn-cs"/>
        </a:defRPr>
      </a:lvl2pPr>
      <a:lvl3pPr marL="1606550" indent="-228600" algn="l" rtl="0" eaLnBrk="0" fontAlgn="base" hangingPunct="0">
        <a:spcBef>
          <a:spcPct val="20000"/>
        </a:spcBef>
        <a:spcAft>
          <a:spcPct val="0"/>
        </a:spcAft>
        <a:buChar char="•"/>
        <a:defRPr b="1">
          <a:solidFill>
            <a:schemeClr val="tx1"/>
          </a:solidFill>
          <a:latin typeface="+mn-lt"/>
          <a:cs typeface="+mn-cs"/>
        </a:defRPr>
      </a:lvl3pPr>
      <a:lvl4pPr marL="1949450" indent="-228600" algn="l" rtl="0" eaLnBrk="0" fontAlgn="base" hangingPunct="0">
        <a:spcBef>
          <a:spcPct val="20000"/>
        </a:spcBef>
        <a:spcAft>
          <a:spcPct val="0"/>
        </a:spcAft>
        <a:buChar char="–"/>
        <a:defRPr sz="2000">
          <a:solidFill>
            <a:schemeClr val="tx1"/>
          </a:solidFill>
          <a:latin typeface="Arial" charset="0"/>
          <a:cs typeface="+mn-cs"/>
        </a:defRPr>
      </a:lvl4pPr>
      <a:lvl5pPr marL="2292350" indent="-228600" algn="l" rtl="0" eaLnBrk="0" fontAlgn="base" hangingPunct="0">
        <a:spcBef>
          <a:spcPct val="20000"/>
        </a:spcBef>
        <a:spcAft>
          <a:spcPct val="0"/>
        </a:spcAft>
        <a:buChar char="»"/>
        <a:defRPr sz="2000">
          <a:solidFill>
            <a:schemeClr val="tx1"/>
          </a:solidFill>
          <a:latin typeface="Arial" charset="0"/>
          <a:cs typeface="+mn-cs"/>
        </a:defRPr>
      </a:lvl5pPr>
      <a:lvl6pPr marL="2749550" indent="-228600" algn="l" rtl="0" fontAlgn="base">
        <a:spcBef>
          <a:spcPct val="20000"/>
        </a:spcBef>
        <a:spcAft>
          <a:spcPct val="0"/>
        </a:spcAft>
        <a:buChar char="»"/>
        <a:defRPr sz="2000">
          <a:solidFill>
            <a:schemeClr val="tx1"/>
          </a:solidFill>
          <a:latin typeface="Arial" charset="0"/>
          <a:cs typeface="+mn-cs"/>
        </a:defRPr>
      </a:lvl6pPr>
      <a:lvl7pPr marL="3206750" indent="-228600" algn="l" rtl="0" fontAlgn="base">
        <a:spcBef>
          <a:spcPct val="20000"/>
        </a:spcBef>
        <a:spcAft>
          <a:spcPct val="0"/>
        </a:spcAft>
        <a:buChar char="»"/>
        <a:defRPr sz="2000">
          <a:solidFill>
            <a:schemeClr val="tx1"/>
          </a:solidFill>
          <a:latin typeface="Arial" charset="0"/>
          <a:cs typeface="+mn-cs"/>
        </a:defRPr>
      </a:lvl7pPr>
      <a:lvl8pPr marL="3663950" indent="-228600" algn="l" rtl="0" fontAlgn="base">
        <a:spcBef>
          <a:spcPct val="20000"/>
        </a:spcBef>
        <a:spcAft>
          <a:spcPct val="0"/>
        </a:spcAft>
        <a:buChar char="»"/>
        <a:defRPr sz="2000">
          <a:solidFill>
            <a:schemeClr val="tx1"/>
          </a:solidFill>
          <a:latin typeface="Arial" charset="0"/>
          <a:cs typeface="+mn-cs"/>
        </a:defRPr>
      </a:lvl8pPr>
      <a:lvl9pPr marL="4121150" indent="-228600" algn="l" rtl="0" fontAlgn="base">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DMIslide_3-1024x768"/>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Rectangle 3"/>
          <p:cNvSpPr>
            <a:spLocks noGrp="1" noChangeArrowheads="1"/>
          </p:cNvSpPr>
          <p:nvPr>
            <p:ph type="title"/>
          </p:nvPr>
        </p:nvSpPr>
        <p:spPr bwMode="auto">
          <a:xfrm>
            <a:off x="1143000" y="455613"/>
            <a:ext cx="75422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1143000" y="18272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8341" name="Rectangle 5"/>
          <p:cNvSpPr>
            <a:spLocks noGrp="1" noChangeArrowheads="1"/>
          </p:cNvSpPr>
          <p:nvPr>
            <p:ph type="sldNum" sz="quarter" idx="4"/>
          </p:nvPr>
        </p:nvSpPr>
        <p:spPr bwMode="auto">
          <a:xfrm>
            <a:off x="1068388" y="6553200"/>
            <a:ext cx="384175" cy="3016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3333CC"/>
                </a:solidFill>
                <a:latin typeface="+mn-lt"/>
                <a:cs typeface="+mn-cs"/>
              </a:defRPr>
            </a:lvl1pPr>
          </a:lstStyle>
          <a:p>
            <a:pPr>
              <a:defRPr/>
            </a:pPr>
            <a:fld id="{A6E0AAC8-41FF-47F5-89E1-BD7A7417352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230"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txStyles>
    <p:titleStyle>
      <a:lvl1pPr algn="ctr" rtl="0" eaLnBrk="0" fontAlgn="base" hangingPunct="0">
        <a:spcBef>
          <a:spcPct val="0"/>
        </a:spcBef>
        <a:spcAft>
          <a:spcPct val="0"/>
        </a:spcAft>
        <a:defRPr sz="4400" b="1">
          <a:solidFill>
            <a:schemeClr val="accent2"/>
          </a:solidFill>
          <a:latin typeface="+mj-lt"/>
          <a:ea typeface="+mj-ea"/>
          <a:cs typeface="+mj-cs"/>
        </a:defRPr>
      </a:lvl1pPr>
      <a:lvl2pPr algn="ctr" rtl="0" eaLnBrk="0" fontAlgn="base" hangingPunct="0">
        <a:spcBef>
          <a:spcPct val="0"/>
        </a:spcBef>
        <a:spcAft>
          <a:spcPct val="0"/>
        </a:spcAft>
        <a:defRPr sz="4400" b="1">
          <a:solidFill>
            <a:schemeClr val="accent2"/>
          </a:solidFill>
          <a:latin typeface="Arial" charset="0"/>
          <a:cs typeface="Arial" charset="0"/>
        </a:defRPr>
      </a:lvl2pPr>
      <a:lvl3pPr algn="ctr" rtl="0" eaLnBrk="0" fontAlgn="base" hangingPunct="0">
        <a:spcBef>
          <a:spcPct val="0"/>
        </a:spcBef>
        <a:spcAft>
          <a:spcPct val="0"/>
        </a:spcAft>
        <a:defRPr sz="4400" b="1">
          <a:solidFill>
            <a:schemeClr val="accent2"/>
          </a:solidFill>
          <a:latin typeface="Arial" charset="0"/>
          <a:cs typeface="Arial" charset="0"/>
        </a:defRPr>
      </a:lvl3pPr>
      <a:lvl4pPr algn="ctr" rtl="0" eaLnBrk="0" fontAlgn="base" hangingPunct="0">
        <a:spcBef>
          <a:spcPct val="0"/>
        </a:spcBef>
        <a:spcAft>
          <a:spcPct val="0"/>
        </a:spcAft>
        <a:defRPr sz="4400" b="1">
          <a:solidFill>
            <a:schemeClr val="accent2"/>
          </a:solidFill>
          <a:latin typeface="Arial" charset="0"/>
          <a:cs typeface="Arial" charset="0"/>
        </a:defRPr>
      </a:lvl4pPr>
      <a:lvl5pPr algn="ctr" rtl="0" eaLnBrk="0" fontAlgn="base" hangingPunct="0">
        <a:spcBef>
          <a:spcPct val="0"/>
        </a:spcBef>
        <a:spcAft>
          <a:spcPct val="0"/>
        </a:spcAft>
        <a:defRPr sz="4400" b="1">
          <a:solidFill>
            <a:schemeClr val="accent2"/>
          </a:solidFill>
          <a:latin typeface="Arial" charset="0"/>
          <a:cs typeface="Arial" charset="0"/>
        </a:defRPr>
      </a:lvl5pPr>
      <a:lvl6pPr marL="457200" algn="ctr" rtl="0" fontAlgn="base">
        <a:spcBef>
          <a:spcPct val="0"/>
        </a:spcBef>
        <a:spcAft>
          <a:spcPct val="0"/>
        </a:spcAft>
        <a:defRPr sz="4400" b="1">
          <a:solidFill>
            <a:schemeClr val="accent2"/>
          </a:solidFill>
          <a:latin typeface="Arial" charset="0"/>
          <a:cs typeface="Arial" charset="0"/>
        </a:defRPr>
      </a:lvl6pPr>
      <a:lvl7pPr marL="914400" algn="ctr" rtl="0" fontAlgn="base">
        <a:spcBef>
          <a:spcPct val="0"/>
        </a:spcBef>
        <a:spcAft>
          <a:spcPct val="0"/>
        </a:spcAft>
        <a:defRPr sz="4400" b="1">
          <a:solidFill>
            <a:schemeClr val="accent2"/>
          </a:solidFill>
          <a:latin typeface="Arial" charset="0"/>
          <a:cs typeface="Arial" charset="0"/>
        </a:defRPr>
      </a:lvl7pPr>
      <a:lvl8pPr marL="1371600" algn="ctr" rtl="0" fontAlgn="base">
        <a:spcBef>
          <a:spcPct val="0"/>
        </a:spcBef>
        <a:spcAft>
          <a:spcPct val="0"/>
        </a:spcAft>
        <a:defRPr sz="4400" b="1">
          <a:solidFill>
            <a:schemeClr val="accent2"/>
          </a:solidFill>
          <a:latin typeface="Arial" charset="0"/>
          <a:cs typeface="Arial" charset="0"/>
        </a:defRPr>
      </a:lvl8pPr>
      <a:lvl9pPr marL="1828800" algn="ctr" rtl="0" fontAlgn="base">
        <a:spcBef>
          <a:spcPct val="0"/>
        </a:spcBef>
        <a:spcAft>
          <a:spcPct val="0"/>
        </a:spcAft>
        <a:defRPr sz="4400" b="1">
          <a:solidFill>
            <a:schemeClr val="accent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mn-lt"/>
          <a:cs typeface="+mn-cs"/>
        </a:defRPr>
      </a:lvl2pPr>
      <a:lvl3pPr marL="1143000" indent="-228600" algn="l" rtl="0" eaLnBrk="0" fontAlgn="base" hangingPunct="0">
        <a:spcBef>
          <a:spcPct val="20000"/>
        </a:spcBef>
        <a:spcAft>
          <a:spcPct val="0"/>
        </a:spcAft>
        <a:buChar char="•"/>
        <a:defRPr sz="2400">
          <a:solidFill>
            <a:schemeClr val="accent2"/>
          </a:solidFill>
          <a:latin typeface="+mn-lt"/>
          <a:cs typeface="+mn-cs"/>
        </a:defRPr>
      </a:lvl3pPr>
      <a:lvl4pPr marL="1600200" indent="-228600" algn="l" rtl="0" eaLnBrk="0" fontAlgn="base" hangingPunct="0">
        <a:spcBef>
          <a:spcPct val="20000"/>
        </a:spcBef>
        <a:spcAft>
          <a:spcPct val="0"/>
        </a:spcAft>
        <a:buChar char="–"/>
        <a:defRPr sz="2000">
          <a:solidFill>
            <a:schemeClr val="accent2"/>
          </a:solidFill>
          <a:latin typeface="+mn-lt"/>
          <a:cs typeface="+mn-cs"/>
        </a:defRPr>
      </a:lvl4pPr>
      <a:lvl5pPr marL="2057400" indent="-228600" algn="l" rtl="0" eaLnBrk="0" fontAlgn="base" hangingPunct="0">
        <a:spcBef>
          <a:spcPct val="20000"/>
        </a:spcBef>
        <a:spcAft>
          <a:spcPct val="0"/>
        </a:spcAft>
        <a:buChar char="»"/>
        <a:defRPr sz="2000">
          <a:solidFill>
            <a:schemeClr val="accent2"/>
          </a:solidFill>
          <a:latin typeface="+mn-lt"/>
          <a:cs typeface="+mn-cs"/>
        </a:defRPr>
      </a:lvl5pPr>
      <a:lvl6pPr marL="2514600" indent="-228600" algn="l" rtl="0" fontAlgn="base">
        <a:spcBef>
          <a:spcPct val="20000"/>
        </a:spcBef>
        <a:spcAft>
          <a:spcPct val="0"/>
        </a:spcAft>
        <a:buChar char="»"/>
        <a:defRPr sz="2000">
          <a:solidFill>
            <a:schemeClr val="accent2"/>
          </a:solidFill>
          <a:latin typeface="+mn-lt"/>
          <a:cs typeface="+mn-cs"/>
        </a:defRPr>
      </a:lvl6pPr>
      <a:lvl7pPr marL="2971800" indent="-228600" algn="l" rtl="0" fontAlgn="base">
        <a:spcBef>
          <a:spcPct val="20000"/>
        </a:spcBef>
        <a:spcAft>
          <a:spcPct val="0"/>
        </a:spcAft>
        <a:buChar char="»"/>
        <a:defRPr sz="2000">
          <a:solidFill>
            <a:schemeClr val="accent2"/>
          </a:solidFill>
          <a:latin typeface="+mn-lt"/>
          <a:cs typeface="+mn-cs"/>
        </a:defRPr>
      </a:lvl7pPr>
      <a:lvl8pPr marL="3429000" indent="-228600" algn="l" rtl="0" fontAlgn="base">
        <a:spcBef>
          <a:spcPct val="20000"/>
        </a:spcBef>
        <a:spcAft>
          <a:spcPct val="0"/>
        </a:spcAft>
        <a:buChar char="»"/>
        <a:defRPr sz="2000">
          <a:solidFill>
            <a:schemeClr val="accent2"/>
          </a:solidFill>
          <a:latin typeface="+mn-lt"/>
          <a:cs typeface="+mn-cs"/>
        </a:defRPr>
      </a:lvl8pPr>
      <a:lvl9pPr marL="3886200" indent="-228600" algn="l" rtl="0" fontAlgn="base">
        <a:spcBef>
          <a:spcPct val="20000"/>
        </a:spcBef>
        <a:spcAft>
          <a:spcPct val="0"/>
        </a:spcAft>
        <a:buChar char="»"/>
        <a:defRPr sz="2000">
          <a:solidFill>
            <a:schemeClr val="accent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DMIslide_4-1024x768"/>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3075" name="Rectangle 3"/>
          <p:cNvSpPr>
            <a:spLocks noGrp="1" noChangeArrowheads="1"/>
          </p:cNvSpPr>
          <p:nvPr>
            <p:ph type="title"/>
          </p:nvPr>
        </p:nvSpPr>
        <p:spPr bwMode="auto">
          <a:xfrm>
            <a:off x="1141413" y="455613"/>
            <a:ext cx="754221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body" idx="1"/>
          </p:nvPr>
        </p:nvSpPr>
        <p:spPr bwMode="auto">
          <a:xfrm>
            <a:off x="1141413" y="1827213"/>
            <a:ext cx="75422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0389" name="Rectangle 5"/>
          <p:cNvSpPr>
            <a:spLocks noGrp="1" noChangeArrowheads="1"/>
          </p:cNvSpPr>
          <p:nvPr>
            <p:ph type="sldNum" sz="quarter" idx="4"/>
          </p:nvPr>
        </p:nvSpPr>
        <p:spPr bwMode="auto">
          <a:xfrm>
            <a:off x="1068388" y="6553200"/>
            <a:ext cx="384175" cy="3016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3333CC"/>
                </a:solidFill>
                <a:latin typeface="+mn-lt"/>
                <a:cs typeface="+mn-cs"/>
              </a:defRPr>
            </a:lvl1pPr>
          </a:lstStyle>
          <a:p>
            <a:pPr>
              <a:defRPr/>
            </a:pPr>
            <a:fld id="{835256DF-0C17-44EA-9D33-2BC73CCA826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txStyles>
    <p:titleStyle>
      <a:lvl1pPr algn="ctr" rtl="0" eaLnBrk="0" fontAlgn="base" hangingPunct="0">
        <a:spcBef>
          <a:spcPct val="0"/>
        </a:spcBef>
        <a:spcAft>
          <a:spcPct val="0"/>
        </a:spcAft>
        <a:defRPr sz="4400" b="1">
          <a:solidFill>
            <a:srgbClr val="3333CC"/>
          </a:solidFill>
          <a:latin typeface="+mj-lt"/>
          <a:ea typeface="+mj-ea"/>
          <a:cs typeface="+mj-cs"/>
        </a:defRPr>
      </a:lvl1pPr>
      <a:lvl2pPr algn="ctr" rtl="0" eaLnBrk="0" fontAlgn="base" hangingPunct="0">
        <a:spcBef>
          <a:spcPct val="0"/>
        </a:spcBef>
        <a:spcAft>
          <a:spcPct val="0"/>
        </a:spcAft>
        <a:defRPr sz="4400" b="1">
          <a:solidFill>
            <a:srgbClr val="3333CC"/>
          </a:solidFill>
          <a:latin typeface="Arial" charset="0"/>
          <a:cs typeface="Arial" charset="0"/>
        </a:defRPr>
      </a:lvl2pPr>
      <a:lvl3pPr algn="ctr" rtl="0" eaLnBrk="0" fontAlgn="base" hangingPunct="0">
        <a:spcBef>
          <a:spcPct val="0"/>
        </a:spcBef>
        <a:spcAft>
          <a:spcPct val="0"/>
        </a:spcAft>
        <a:defRPr sz="4400" b="1">
          <a:solidFill>
            <a:srgbClr val="3333CC"/>
          </a:solidFill>
          <a:latin typeface="Arial" charset="0"/>
          <a:cs typeface="Arial" charset="0"/>
        </a:defRPr>
      </a:lvl3pPr>
      <a:lvl4pPr algn="ctr" rtl="0" eaLnBrk="0" fontAlgn="base" hangingPunct="0">
        <a:spcBef>
          <a:spcPct val="0"/>
        </a:spcBef>
        <a:spcAft>
          <a:spcPct val="0"/>
        </a:spcAft>
        <a:defRPr sz="4400" b="1">
          <a:solidFill>
            <a:srgbClr val="3333CC"/>
          </a:solidFill>
          <a:latin typeface="Arial" charset="0"/>
          <a:cs typeface="Arial" charset="0"/>
        </a:defRPr>
      </a:lvl4pPr>
      <a:lvl5pPr algn="ctr" rtl="0" eaLnBrk="0" fontAlgn="base" hangingPunct="0">
        <a:spcBef>
          <a:spcPct val="0"/>
        </a:spcBef>
        <a:spcAft>
          <a:spcPct val="0"/>
        </a:spcAft>
        <a:defRPr sz="4400" b="1">
          <a:solidFill>
            <a:srgbClr val="3333CC"/>
          </a:solidFill>
          <a:latin typeface="Arial" charset="0"/>
          <a:cs typeface="Arial" charset="0"/>
        </a:defRPr>
      </a:lvl5pPr>
      <a:lvl6pPr marL="457200" algn="ctr" rtl="0" fontAlgn="base">
        <a:spcBef>
          <a:spcPct val="0"/>
        </a:spcBef>
        <a:spcAft>
          <a:spcPct val="0"/>
        </a:spcAft>
        <a:defRPr sz="4400" b="1">
          <a:solidFill>
            <a:srgbClr val="3333CC"/>
          </a:solidFill>
          <a:latin typeface="Arial" charset="0"/>
          <a:cs typeface="Arial" charset="0"/>
        </a:defRPr>
      </a:lvl6pPr>
      <a:lvl7pPr marL="914400" algn="ctr" rtl="0" fontAlgn="base">
        <a:spcBef>
          <a:spcPct val="0"/>
        </a:spcBef>
        <a:spcAft>
          <a:spcPct val="0"/>
        </a:spcAft>
        <a:defRPr sz="4400" b="1">
          <a:solidFill>
            <a:srgbClr val="3333CC"/>
          </a:solidFill>
          <a:latin typeface="Arial" charset="0"/>
          <a:cs typeface="Arial" charset="0"/>
        </a:defRPr>
      </a:lvl7pPr>
      <a:lvl8pPr marL="1371600" algn="ctr" rtl="0" fontAlgn="base">
        <a:spcBef>
          <a:spcPct val="0"/>
        </a:spcBef>
        <a:spcAft>
          <a:spcPct val="0"/>
        </a:spcAft>
        <a:defRPr sz="4400" b="1">
          <a:solidFill>
            <a:srgbClr val="3333CC"/>
          </a:solidFill>
          <a:latin typeface="Arial" charset="0"/>
          <a:cs typeface="Arial" charset="0"/>
        </a:defRPr>
      </a:lvl8pPr>
      <a:lvl9pPr marL="1828800" algn="ctr" rtl="0" fontAlgn="base">
        <a:spcBef>
          <a:spcPct val="0"/>
        </a:spcBef>
        <a:spcAft>
          <a:spcPct val="0"/>
        </a:spcAft>
        <a:defRPr sz="4400" b="1">
          <a:solidFill>
            <a:srgbClr val="3333CC"/>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rgbClr val="3333CC"/>
          </a:solidFill>
          <a:latin typeface="+mn-lt"/>
          <a:ea typeface="+mn-ea"/>
          <a:cs typeface="+mn-cs"/>
        </a:defRPr>
      </a:lvl1pPr>
      <a:lvl2pPr marL="742950" indent="-285750" algn="l" rtl="0" eaLnBrk="0" fontAlgn="base" hangingPunct="0">
        <a:spcBef>
          <a:spcPct val="20000"/>
        </a:spcBef>
        <a:spcAft>
          <a:spcPct val="0"/>
        </a:spcAft>
        <a:buChar char="–"/>
        <a:defRPr sz="2800">
          <a:solidFill>
            <a:srgbClr val="3333CC"/>
          </a:solidFill>
          <a:latin typeface="+mn-lt"/>
          <a:cs typeface="+mn-cs"/>
        </a:defRPr>
      </a:lvl2pPr>
      <a:lvl3pPr marL="1143000" indent="-228600" algn="l" rtl="0" eaLnBrk="0" fontAlgn="base" hangingPunct="0">
        <a:spcBef>
          <a:spcPct val="20000"/>
        </a:spcBef>
        <a:spcAft>
          <a:spcPct val="0"/>
        </a:spcAft>
        <a:buChar char="•"/>
        <a:defRPr sz="2400">
          <a:solidFill>
            <a:srgbClr val="3333CC"/>
          </a:solidFill>
          <a:latin typeface="+mn-lt"/>
          <a:cs typeface="+mn-cs"/>
        </a:defRPr>
      </a:lvl3pPr>
      <a:lvl4pPr marL="1600200" indent="-228600" algn="l" rtl="0" eaLnBrk="0" fontAlgn="base" hangingPunct="0">
        <a:spcBef>
          <a:spcPct val="20000"/>
        </a:spcBef>
        <a:spcAft>
          <a:spcPct val="0"/>
        </a:spcAft>
        <a:buChar char="–"/>
        <a:defRPr sz="2000">
          <a:solidFill>
            <a:srgbClr val="3333CC"/>
          </a:solidFill>
          <a:latin typeface="+mn-lt"/>
          <a:cs typeface="+mn-cs"/>
        </a:defRPr>
      </a:lvl4pPr>
      <a:lvl5pPr marL="2057400" indent="-228600" algn="l" rtl="0" eaLnBrk="0" fontAlgn="base" hangingPunct="0">
        <a:spcBef>
          <a:spcPct val="20000"/>
        </a:spcBef>
        <a:spcAft>
          <a:spcPct val="0"/>
        </a:spcAft>
        <a:buChar char="»"/>
        <a:defRPr sz="2000">
          <a:solidFill>
            <a:srgbClr val="3333CC"/>
          </a:solidFill>
          <a:latin typeface="+mn-lt"/>
          <a:cs typeface="+mn-cs"/>
        </a:defRPr>
      </a:lvl5pPr>
      <a:lvl6pPr marL="2514600" indent="-228600" algn="l" rtl="0" fontAlgn="base">
        <a:spcBef>
          <a:spcPct val="20000"/>
        </a:spcBef>
        <a:spcAft>
          <a:spcPct val="0"/>
        </a:spcAft>
        <a:buChar char="»"/>
        <a:defRPr sz="2000">
          <a:solidFill>
            <a:srgbClr val="3333CC"/>
          </a:solidFill>
          <a:latin typeface="+mn-lt"/>
          <a:cs typeface="+mn-cs"/>
        </a:defRPr>
      </a:lvl6pPr>
      <a:lvl7pPr marL="2971800" indent="-228600" algn="l" rtl="0" fontAlgn="base">
        <a:spcBef>
          <a:spcPct val="20000"/>
        </a:spcBef>
        <a:spcAft>
          <a:spcPct val="0"/>
        </a:spcAft>
        <a:buChar char="»"/>
        <a:defRPr sz="2000">
          <a:solidFill>
            <a:srgbClr val="3333CC"/>
          </a:solidFill>
          <a:latin typeface="+mn-lt"/>
          <a:cs typeface="+mn-cs"/>
        </a:defRPr>
      </a:lvl7pPr>
      <a:lvl8pPr marL="3429000" indent="-228600" algn="l" rtl="0" fontAlgn="base">
        <a:spcBef>
          <a:spcPct val="20000"/>
        </a:spcBef>
        <a:spcAft>
          <a:spcPct val="0"/>
        </a:spcAft>
        <a:buChar char="»"/>
        <a:defRPr sz="2000">
          <a:solidFill>
            <a:srgbClr val="3333CC"/>
          </a:solidFill>
          <a:latin typeface="+mn-lt"/>
          <a:cs typeface="+mn-cs"/>
        </a:defRPr>
      </a:lvl8pPr>
      <a:lvl9pPr marL="3886200" indent="-228600" algn="l" rtl="0" fontAlgn="base">
        <a:spcBef>
          <a:spcPct val="20000"/>
        </a:spcBef>
        <a:spcAft>
          <a:spcPct val="0"/>
        </a:spcAft>
        <a:buChar char="»"/>
        <a:defRPr sz="2000">
          <a:solidFill>
            <a:srgbClr val="3333CC"/>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Amanda-7\Documents\Milk%20Promotion\Cold%20Milk%20Promotion\Materials\Presentation\Story%20of%20Milk%20for%20Farm%20to%20School%20Mailing.wmv" TargetMode="Externa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914400" y="1371600"/>
            <a:ext cx="7772400" cy="1470025"/>
          </a:xfrm>
        </p:spPr>
        <p:txBody>
          <a:bodyPr/>
          <a:lstStyle/>
          <a:p>
            <a:r>
              <a:rPr lang="en-US" sz="4000" dirty="0" smtClean="0">
                <a:latin typeface="Calibri" pitchFamily="34" charset="0"/>
                <a:cs typeface="Calibri" pitchFamily="34" charset="0"/>
              </a:rPr>
              <a:t>Keeping Milk Cold</a:t>
            </a:r>
          </a:p>
        </p:txBody>
      </p:sp>
      <p:sp>
        <p:nvSpPr>
          <p:cNvPr id="6" name="Subtitle 2"/>
          <p:cNvSpPr txBox="1">
            <a:spLocks/>
          </p:cNvSpPr>
          <p:nvPr/>
        </p:nvSpPr>
        <p:spPr bwMode="auto">
          <a:xfrm>
            <a:off x="2133600" y="5181600"/>
            <a:ext cx="50292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0" cap="none" spc="0" normalizeH="0" baseline="0" noProof="0" dirty="0" smtClean="0">
              <a:ln>
                <a:noFill/>
              </a:ln>
              <a:solidFill>
                <a:schemeClr val="tx1"/>
              </a:solidFill>
              <a:effectLst/>
              <a:uLnTx/>
              <a:uFillTx/>
              <a:latin typeface="+mn-lt"/>
              <a:ea typeface="+mn-ea"/>
              <a:cs typeface="+mn-cs"/>
            </a:endParaRPr>
          </a:p>
        </p:txBody>
      </p:sp>
      <p:pic>
        <p:nvPicPr>
          <p:cNvPr id="5" name="Picture 4" descr="untitled.bmp"/>
          <p:cNvPicPr>
            <a:picLocks noChangeAspect="1"/>
          </p:cNvPicPr>
          <p:nvPr/>
        </p:nvPicPr>
        <p:blipFill>
          <a:blip r:embed="rId3" cstate="print"/>
          <a:stretch>
            <a:fillRect/>
          </a:stretch>
        </p:blipFill>
        <p:spPr>
          <a:xfrm>
            <a:off x="3599155" y="3429000"/>
            <a:ext cx="2459748" cy="1715490"/>
          </a:xfrm>
          <a:prstGeom prst="rect">
            <a:avLst/>
          </a:prstGeom>
        </p:spPr>
      </p:pic>
    </p:spTree>
    <p:extLst>
      <p:ext uri="{BB962C8B-B14F-4D97-AF65-F5344CB8AC3E}">
        <p14:creationId xmlns:p14="http://schemas.microsoft.com/office/powerpoint/2010/main" xmlns="" val="33116787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Kids Love Cold Milk!</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2895600" y="1371600"/>
            <a:ext cx="6248400" cy="4187825"/>
          </a:xfrm>
          <a:noFill/>
        </p:spPr>
        <p:txBody>
          <a:bodyPr/>
          <a:lstStyle/>
          <a:p>
            <a:r>
              <a:rPr lang="en-US" sz="2800" dirty="0" smtClean="0">
                <a:latin typeface="Calibri" pitchFamily="34" charset="0"/>
                <a:cs typeface="Calibri" pitchFamily="34" charset="0"/>
              </a:rPr>
              <a:t>Kids will drink more milk when:</a:t>
            </a:r>
          </a:p>
          <a:p>
            <a:pPr lvl="1"/>
            <a:r>
              <a:rPr lang="en-US" sz="2400" dirty="0" smtClean="0">
                <a:latin typeface="Calibri" pitchFamily="34" charset="0"/>
                <a:cs typeface="Calibri" pitchFamily="34" charset="0"/>
              </a:rPr>
              <a:t>It’s served at 35° F</a:t>
            </a:r>
          </a:p>
          <a:p>
            <a:pPr lvl="2">
              <a:buFont typeface="Wingdings" pitchFamily="2" charset="2"/>
              <a:buChar char="§"/>
            </a:pPr>
            <a:r>
              <a:rPr lang="en-US" sz="2000" dirty="0" smtClean="0">
                <a:latin typeface="Calibri" pitchFamily="34" charset="0"/>
                <a:cs typeface="Calibri" pitchFamily="34" charset="0"/>
              </a:rPr>
              <a:t>Milk served above 40° F doesn’t taste as good</a:t>
            </a:r>
          </a:p>
          <a:p>
            <a:pPr lvl="1"/>
            <a:r>
              <a:rPr lang="en-US" sz="2400" dirty="0" smtClean="0">
                <a:latin typeface="Calibri" pitchFamily="34" charset="0"/>
                <a:cs typeface="Calibri" pitchFamily="34" charset="0"/>
              </a:rPr>
              <a:t>Attractively displayed</a:t>
            </a:r>
          </a:p>
          <a:p>
            <a:pPr lvl="1"/>
            <a:r>
              <a:rPr lang="en-US" sz="2400" dirty="0" smtClean="0">
                <a:latin typeface="Calibri" pitchFamily="34" charset="0"/>
                <a:cs typeface="Calibri" pitchFamily="34" charset="0"/>
              </a:rPr>
              <a:t>Provided with milk choices</a:t>
            </a:r>
          </a:p>
          <a:p>
            <a:pPr lvl="1"/>
            <a:r>
              <a:rPr lang="en-US" sz="2400" dirty="0" smtClean="0">
                <a:latin typeface="Calibri" pitchFamily="34" charset="0"/>
                <a:cs typeface="Calibri" pitchFamily="34" charset="0"/>
              </a:rPr>
              <a:t>Served in kid-friendly plastic packaging</a:t>
            </a:r>
          </a:p>
          <a:p>
            <a:endParaRPr lang="en-US" dirty="0"/>
          </a:p>
        </p:txBody>
      </p:sp>
      <p:pic>
        <p:nvPicPr>
          <p:cNvPr id="4" name="Content Placeholder 8" descr="O1003DMILo.jpg"/>
          <p:cNvPicPr>
            <a:picLocks noChangeAspect="1"/>
          </p:cNvPicPr>
          <p:nvPr/>
        </p:nvPicPr>
        <p:blipFill>
          <a:blip r:embed="rId3" cstate="print"/>
          <a:stretch>
            <a:fillRect/>
          </a:stretch>
        </p:blipFill>
        <p:spPr>
          <a:xfrm>
            <a:off x="381000" y="1676400"/>
            <a:ext cx="2895600" cy="4343400"/>
          </a:xfrm>
          <a:prstGeom prst="rect">
            <a:avLst/>
          </a:prstGeom>
          <a:solidFill>
            <a:schemeClr val="accent6">
              <a:lumMod val="95000"/>
            </a:schemeClr>
          </a:solidFill>
          <a:ln>
            <a:noFill/>
          </a:ln>
          <a:effectLst>
            <a:softEdge rad="112500"/>
          </a:effectLst>
        </p:spPr>
      </p:pic>
      <p:sp>
        <p:nvSpPr>
          <p:cNvPr id="5" name="Content Placeholder 2"/>
          <p:cNvSpPr txBox="1">
            <a:spLocks/>
          </p:cNvSpPr>
          <p:nvPr/>
        </p:nvSpPr>
        <p:spPr bwMode="auto">
          <a:xfrm>
            <a:off x="3276600" y="4648200"/>
            <a:ext cx="4495800" cy="129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9300" marR="0" lvl="0" indent="-292100" algn="l" defTabSz="914400" rtl="0" eaLnBrk="0" fontAlgn="base" latinLnBrk="0" hangingPunct="0">
              <a:lnSpc>
                <a:spcPct val="100000"/>
              </a:lnSpc>
              <a:spcBef>
                <a:spcPct val="20000"/>
              </a:spcBef>
              <a:spcAft>
                <a:spcPct val="0"/>
              </a:spcAft>
              <a:buClrTx/>
              <a:buSzTx/>
              <a:tabLst/>
              <a:defRPr/>
            </a:pPr>
            <a:r>
              <a:rPr kumimoji="0" lang="en-US" sz="4400" b="1" i="0" u="none" strike="noStrike" kern="0" cap="none" spc="0" normalizeH="0" baseline="0" noProof="0" dirty="0" smtClean="0">
                <a:ln>
                  <a:noFill/>
                </a:ln>
                <a:solidFill>
                  <a:srgbClr val="3333FF"/>
                </a:solidFill>
                <a:effectLst/>
                <a:uLnTx/>
                <a:uFillTx/>
                <a:latin typeface="Calibri" pitchFamily="34" charset="0"/>
                <a:cs typeface="Calibri" pitchFamily="34" charset="0"/>
              </a:rPr>
              <a:t>Milk Temp Check Time</a:t>
            </a:r>
            <a:r>
              <a:rPr kumimoji="0" lang="en-US" sz="4400" b="1" i="0" u="none" strike="noStrike" kern="0" cap="none" spc="0" normalizeH="0" baseline="0" noProof="0" dirty="0" smtClean="0">
                <a:ln>
                  <a:noFill/>
                </a:ln>
                <a:solidFill>
                  <a:srgbClr val="3333FF"/>
                </a:solidFill>
                <a:effectLst/>
                <a:uLnTx/>
                <a:uFillTx/>
                <a:latin typeface="+mn-lt"/>
                <a:ea typeface="+mn-ea"/>
                <a:cs typeface="+mn-cs"/>
              </a:rPr>
              <a:t>!</a:t>
            </a:r>
          </a:p>
          <a:p>
            <a:pPr marL="749300" marR="0" lvl="0" indent="-292100" algn="l" defTabSz="914400" rtl="0" eaLnBrk="0" fontAlgn="base" latinLnBrk="0" hangingPunct="0">
              <a:lnSpc>
                <a:spcPct val="100000"/>
              </a:lnSpc>
              <a:spcBef>
                <a:spcPct val="20000"/>
              </a:spcBef>
              <a:spcAft>
                <a:spcPct val="0"/>
              </a:spcAft>
              <a:buClrTx/>
              <a:buSzTx/>
              <a:buFontTx/>
              <a:buChar char="•"/>
              <a:tabLst/>
              <a:defRPr/>
            </a:pP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pic>
        <p:nvPicPr>
          <p:cNvPr id="6" name="Picture 5" descr="untitled.bmp"/>
          <p:cNvPicPr>
            <a:picLocks noChangeAspect="1"/>
          </p:cNvPicPr>
          <p:nvPr/>
        </p:nvPicPr>
        <p:blipFill>
          <a:blip r:embed="rId4" cstate="print"/>
          <a:stretch>
            <a:fillRect/>
          </a:stretch>
        </p:blipFill>
        <p:spPr>
          <a:xfrm>
            <a:off x="6934200" y="4572000"/>
            <a:ext cx="1731386" cy="1190327"/>
          </a:xfrm>
          <a:prstGeom prst="rect">
            <a:avLst/>
          </a:prstGeom>
        </p:spPr>
      </p:pic>
    </p:spTree>
    <p:extLst>
      <p:ext uri="{BB962C8B-B14F-4D97-AF65-F5344CB8AC3E}">
        <p14:creationId xmlns:p14="http://schemas.microsoft.com/office/powerpoint/2010/main" xmlns="" val="2630521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Milk from Dairy Farm to You</a:t>
            </a:r>
            <a:endParaRPr lang="en-US" sz="4000" dirty="0">
              <a:latin typeface="Calibri" pitchFamily="34" charset="0"/>
              <a:cs typeface="Calibri" pitchFamily="34" charset="0"/>
            </a:endParaRPr>
          </a:p>
        </p:txBody>
      </p:sp>
      <p:pic>
        <p:nvPicPr>
          <p:cNvPr id="5" name="Picture 2" descr="\\server3\Common Files\Works in Progress\Farm to School Kit March Forum\Paul Doton, dairy farmer.jpg"/>
          <p:cNvPicPr>
            <a:picLocks noGrp="1" noChangeAspect="1" noChangeArrowheads="1"/>
          </p:cNvPicPr>
          <p:nvPr>
            <p:ph idx="1"/>
          </p:nvPr>
        </p:nvPicPr>
        <p:blipFill>
          <a:blip r:embed="rId3" cstate="print"/>
          <a:srcRect/>
          <a:stretch>
            <a:fillRect/>
          </a:stretch>
        </p:blipFill>
        <p:spPr bwMode="auto">
          <a:xfrm>
            <a:off x="1600200" y="1676400"/>
            <a:ext cx="6144973" cy="4113212"/>
          </a:xfrm>
          <a:prstGeom prst="rect">
            <a:avLst/>
          </a:prstGeom>
          <a:noFill/>
        </p:spPr>
      </p:pic>
      <p:pic>
        <p:nvPicPr>
          <p:cNvPr id="4" name="Picture 3" descr="A1018DMIHi.jpg"/>
          <p:cNvPicPr>
            <a:picLocks noChangeAspect="1"/>
          </p:cNvPicPr>
          <p:nvPr/>
        </p:nvPicPr>
        <p:blipFill>
          <a:blip r:embed="rId4" cstate="print"/>
          <a:stretch>
            <a:fillRect/>
          </a:stretch>
        </p:blipFill>
        <p:spPr>
          <a:xfrm rot="1085245">
            <a:off x="7282851" y="3401703"/>
            <a:ext cx="1193621" cy="2435961"/>
          </a:xfrm>
          <a:prstGeom prst="rect">
            <a:avLst/>
          </a:prstGeom>
        </p:spPr>
      </p:pic>
    </p:spTree>
    <p:extLst>
      <p:ext uri="{BB962C8B-B14F-4D97-AF65-F5344CB8AC3E}">
        <p14:creationId xmlns:p14="http://schemas.microsoft.com/office/powerpoint/2010/main" xmlns="" val="33599505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Let’s Follow Milk on its Journey</a:t>
            </a:r>
            <a:endParaRPr lang="en-US" sz="4000" dirty="0">
              <a:latin typeface="Calibri" pitchFamily="34" charset="0"/>
              <a:cs typeface="Calibri" pitchFamily="34" charset="0"/>
            </a:endParaRPr>
          </a:p>
        </p:txBody>
      </p:sp>
      <p:graphicFrame>
        <p:nvGraphicFramePr>
          <p:cNvPr id="4" name="Object 3"/>
          <p:cNvGraphicFramePr>
            <a:graphicFrameLocks noChangeAspect="1"/>
          </p:cNvGraphicFramePr>
          <p:nvPr/>
        </p:nvGraphicFramePr>
        <p:xfrm>
          <a:off x="1828800" y="1524000"/>
          <a:ext cx="6003682" cy="4267200"/>
        </p:xfrm>
        <a:graphic>
          <a:graphicData uri="http://schemas.openxmlformats.org/presentationml/2006/ole">
            <p:oleObj spid="_x0000_s1026" name="Acrobat Document" r:id="rId4" imgW="18971429" imgH="13485714" progId="AcroExch.Document.7">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2200" y="457200"/>
            <a:ext cx="5410200" cy="1143000"/>
          </a:xfrm>
        </p:spPr>
        <p:txBody>
          <a:bodyPr/>
          <a:lstStyle/>
          <a:p>
            <a:r>
              <a:rPr lang="en-US" sz="4000" dirty="0" smtClean="0">
                <a:latin typeface="Calibri" pitchFamily="34" charset="0"/>
                <a:cs typeface="Calibri" pitchFamily="34" charset="0"/>
              </a:rPr>
              <a:t>Farm Families</a:t>
            </a:r>
            <a:endParaRPr lang="en-US" sz="4000" dirty="0">
              <a:latin typeface="Calibri" pitchFamily="34" charset="0"/>
              <a:cs typeface="Calibri" pitchFamily="34" charset="0"/>
            </a:endParaRPr>
          </a:p>
        </p:txBody>
      </p:sp>
      <p:sp>
        <p:nvSpPr>
          <p:cNvPr id="5" name="Content Placeholder 4"/>
          <p:cNvSpPr>
            <a:spLocks noGrp="1"/>
          </p:cNvSpPr>
          <p:nvPr>
            <p:ph sz="half" idx="1"/>
          </p:nvPr>
        </p:nvSpPr>
        <p:spPr>
          <a:xfrm>
            <a:off x="4191000" y="1676400"/>
            <a:ext cx="4953000" cy="4038600"/>
          </a:xfrm>
          <a:noFill/>
        </p:spPr>
        <p:txBody>
          <a:bodyPr/>
          <a:lstStyle/>
          <a:p>
            <a:r>
              <a:rPr lang="en-US" dirty="0" smtClean="0">
                <a:latin typeface="Calibri" pitchFamily="34" charset="0"/>
                <a:cs typeface="Calibri" pitchFamily="34" charset="0"/>
              </a:rPr>
              <a:t>New England has 1,700 dairy farms</a:t>
            </a:r>
          </a:p>
          <a:p>
            <a:r>
              <a:rPr lang="en-US" dirty="0" smtClean="0">
                <a:latin typeface="Calibri" pitchFamily="34" charset="0"/>
                <a:cs typeface="Calibri" pitchFamily="34" charset="0"/>
              </a:rPr>
              <a:t>Farms operate 24 hours a day, 7 days a week, 365 days a year</a:t>
            </a:r>
          </a:p>
          <a:p>
            <a:r>
              <a:rPr lang="en-US" dirty="0" smtClean="0">
                <a:latin typeface="Calibri" pitchFamily="34" charset="0"/>
                <a:cs typeface="Calibri" pitchFamily="34" charset="0"/>
              </a:rPr>
              <a:t>Family farms employ generations</a:t>
            </a:r>
          </a:p>
          <a:p>
            <a:endParaRPr lang="en-US" dirty="0"/>
          </a:p>
        </p:txBody>
      </p:sp>
      <p:pic>
        <p:nvPicPr>
          <p:cNvPr id="7" name="Picture 2" descr="C:\Users\ntyeklar\Desktop\Pat pics\FUTP60 Cow to You Poster APPROVED 10.7.jpg"/>
          <p:cNvPicPr>
            <a:picLocks noGrp="1" noChangeAspect="1" noChangeArrowheads="1"/>
          </p:cNvPicPr>
          <p:nvPr>
            <p:ph sz="half" idx="2"/>
          </p:nvPr>
        </p:nvPicPr>
        <p:blipFill>
          <a:blip r:embed="rId3" cstate="print"/>
          <a:srcRect/>
          <a:stretch>
            <a:fillRect/>
          </a:stretch>
        </p:blipFill>
        <p:spPr bwMode="auto">
          <a:xfrm>
            <a:off x="609600" y="1828800"/>
            <a:ext cx="3727982" cy="25908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Barn Sweet Home</a:t>
            </a:r>
            <a:endParaRPr lang="en-US" sz="4000" dirty="0">
              <a:latin typeface="Calibri" pitchFamily="34" charset="0"/>
              <a:cs typeface="Calibri" pitchFamily="34" charset="0"/>
            </a:endParaRPr>
          </a:p>
        </p:txBody>
      </p:sp>
      <p:sp>
        <p:nvSpPr>
          <p:cNvPr id="4" name="Content Placeholder 3"/>
          <p:cNvSpPr>
            <a:spLocks noGrp="1"/>
          </p:cNvSpPr>
          <p:nvPr>
            <p:ph sz="half" idx="2"/>
          </p:nvPr>
        </p:nvSpPr>
        <p:spPr>
          <a:xfrm>
            <a:off x="4114800" y="1674813"/>
            <a:ext cx="5029200" cy="4192587"/>
          </a:xfrm>
          <a:noFill/>
        </p:spPr>
        <p:txBody>
          <a:bodyPr/>
          <a:lstStyle/>
          <a:p>
            <a:r>
              <a:rPr lang="en-US" dirty="0" smtClean="0">
                <a:latin typeface="Calibri" pitchFamily="34" charset="0"/>
                <a:cs typeface="Calibri" pitchFamily="34" charset="0"/>
              </a:rPr>
              <a:t>Cows are all female</a:t>
            </a:r>
          </a:p>
          <a:p>
            <a:r>
              <a:rPr lang="en-US" dirty="0" smtClean="0">
                <a:latin typeface="Calibri" pitchFamily="34" charset="0"/>
                <a:cs typeface="Calibri" pitchFamily="34" charset="0"/>
              </a:rPr>
              <a:t>Cows are pregnant for nine months</a:t>
            </a:r>
          </a:p>
          <a:p>
            <a:r>
              <a:rPr lang="en-US" dirty="0" smtClean="0">
                <a:latin typeface="Calibri" pitchFamily="34" charset="0"/>
                <a:cs typeface="Calibri" pitchFamily="34" charset="0"/>
              </a:rPr>
              <a:t>Cows are big eaters!</a:t>
            </a:r>
          </a:p>
          <a:p>
            <a:pPr lvl="1"/>
            <a:r>
              <a:rPr lang="en-US" dirty="0" smtClean="0">
                <a:latin typeface="Calibri" pitchFamily="34" charset="0"/>
                <a:cs typeface="Calibri" pitchFamily="34" charset="0"/>
              </a:rPr>
              <a:t>40 pounds of feed and hay</a:t>
            </a:r>
          </a:p>
          <a:p>
            <a:pPr lvl="1"/>
            <a:r>
              <a:rPr lang="en-US" dirty="0" smtClean="0">
                <a:latin typeface="Calibri" pitchFamily="34" charset="0"/>
                <a:cs typeface="Calibri" pitchFamily="34" charset="0"/>
              </a:rPr>
              <a:t>50 pounds of silage (fermented corn)</a:t>
            </a:r>
          </a:p>
          <a:p>
            <a:endParaRPr lang="en-US" dirty="0"/>
          </a:p>
        </p:txBody>
      </p:sp>
      <p:pic>
        <p:nvPicPr>
          <p:cNvPr id="6" name="Content Placeholder 5" descr="C:\Users\ntyeklar\Desktop\Pat pics\WithCows.jpg"/>
          <p:cNvPicPr>
            <a:picLocks noGrp="1" noChangeAspect="1" noChangeArrowheads="1"/>
          </p:cNvPicPr>
          <p:nvPr>
            <p:ph sz="half" idx="1"/>
          </p:nvPr>
        </p:nvPicPr>
        <p:blipFill>
          <a:blip r:embed="rId3" cstate="print"/>
          <a:srcRect/>
          <a:stretch>
            <a:fillRect/>
          </a:stretch>
        </p:blipFill>
        <p:spPr bwMode="auto">
          <a:xfrm>
            <a:off x="450702" y="1828800"/>
            <a:ext cx="3886791" cy="2667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533400"/>
            <a:ext cx="5026025" cy="1143000"/>
          </a:xfrm>
        </p:spPr>
        <p:txBody>
          <a:bodyPr/>
          <a:lstStyle/>
          <a:p>
            <a:r>
              <a:rPr lang="en-US" sz="4000" dirty="0" smtClean="0">
                <a:latin typeface="Calibri" pitchFamily="34" charset="0"/>
                <a:cs typeface="Calibri" pitchFamily="34" charset="0"/>
              </a:rPr>
              <a:t>Milking Parlor</a:t>
            </a:r>
            <a:endParaRPr lang="en-US" sz="4000" dirty="0">
              <a:latin typeface="Calibri" pitchFamily="34" charset="0"/>
              <a:cs typeface="Calibri" pitchFamily="34" charset="0"/>
            </a:endParaRPr>
          </a:p>
        </p:txBody>
      </p:sp>
      <p:sp>
        <p:nvSpPr>
          <p:cNvPr id="3" name="Content Placeholder 2"/>
          <p:cNvSpPr>
            <a:spLocks noGrp="1"/>
          </p:cNvSpPr>
          <p:nvPr>
            <p:ph sz="half" idx="1"/>
          </p:nvPr>
        </p:nvSpPr>
        <p:spPr>
          <a:xfrm>
            <a:off x="4267200" y="1828800"/>
            <a:ext cx="4876800" cy="4267200"/>
          </a:xfrm>
          <a:noFill/>
        </p:spPr>
        <p:txBody>
          <a:bodyPr/>
          <a:lstStyle/>
          <a:p>
            <a:r>
              <a:rPr lang="en-US" dirty="0" smtClean="0">
                <a:latin typeface="Calibri" pitchFamily="34" charset="0"/>
                <a:cs typeface="Calibri" pitchFamily="34" charset="0"/>
              </a:rPr>
              <a:t>Cows are milked two or three times a day</a:t>
            </a:r>
          </a:p>
          <a:p>
            <a:r>
              <a:rPr lang="en-US" dirty="0" smtClean="0">
                <a:latin typeface="Calibri" pitchFamily="34" charset="0"/>
                <a:cs typeface="Calibri" pitchFamily="34" charset="0"/>
              </a:rPr>
              <a:t>It takes five minutes to milk a cow</a:t>
            </a:r>
          </a:p>
          <a:p>
            <a:r>
              <a:rPr lang="en-US" dirty="0" smtClean="0">
                <a:latin typeface="Calibri" pitchFamily="34" charset="0"/>
                <a:cs typeface="Calibri" pitchFamily="34" charset="0"/>
              </a:rPr>
              <a:t>Cows produce an average 25 pounds (45 cups) of milk in one milking </a:t>
            </a:r>
          </a:p>
          <a:p>
            <a:endParaRPr lang="en-US" sz="2400" dirty="0"/>
          </a:p>
        </p:txBody>
      </p:sp>
      <p:pic>
        <p:nvPicPr>
          <p:cNvPr id="5" name="Picture 2" descr="C:\Users\ntyeklar\Desktop\Pat pics\MilkingUnit.jpg"/>
          <p:cNvPicPr>
            <a:picLocks noGrp="1" noChangeAspect="1" noChangeArrowheads="1"/>
          </p:cNvPicPr>
          <p:nvPr>
            <p:ph sz="half" idx="2"/>
          </p:nvPr>
        </p:nvPicPr>
        <p:blipFill>
          <a:blip r:embed="rId3" cstate="print"/>
          <a:srcRect/>
          <a:stretch>
            <a:fillRect/>
          </a:stretch>
        </p:blipFill>
        <p:spPr bwMode="auto">
          <a:xfrm>
            <a:off x="533400" y="1905000"/>
            <a:ext cx="3962400" cy="2736698"/>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Inspection</a:t>
            </a:r>
            <a:endParaRPr lang="en-US" sz="4000" dirty="0">
              <a:latin typeface="Calibri" pitchFamily="34" charset="0"/>
              <a:cs typeface="Calibri" pitchFamily="34" charset="0"/>
            </a:endParaRPr>
          </a:p>
        </p:txBody>
      </p:sp>
      <p:sp>
        <p:nvSpPr>
          <p:cNvPr id="4" name="Content Placeholder 3"/>
          <p:cNvSpPr>
            <a:spLocks noGrp="1"/>
          </p:cNvSpPr>
          <p:nvPr>
            <p:ph sz="half" idx="2"/>
          </p:nvPr>
        </p:nvSpPr>
        <p:spPr>
          <a:xfrm>
            <a:off x="4114800" y="1827213"/>
            <a:ext cx="5029200" cy="4113212"/>
          </a:xfrm>
          <a:noFill/>
        </p:spPr>
        <p:txBody>
          <a:bodyPr/>
          <a:lstStyle/>
          <a:p>
            <a:r>
              <a:rPr lang="en-US" dirty="0" smtClean="0">
                <a:latin typeface="Calibri" pitchFamily="34" charset="0"/>
                <a:cs typeface="Calibri" pitchFamily="34" charset="0"/>
              </a:rPr>
              <a:t>Not only is every dairy farm inspected, but all milk is sampled before it leaves the farm</a:t>
            </a:r>
          </a:p>
          <a:p>
            <a:r>
              <a:rPr lang="en-US" dirty="0" smtClean="0">
                <a:latin typeface="Calibri" pitchFamily="34" charset="0"/>
                <a:cs typeface="Calibri" pitchFamily="34" charset="0"/>
              </a:rPr>
              <a:t>Clean equipment and sanitation are important</a:t>
            </a:r>
          </a:p>
          <a:p>
            <a:r>
              <a:rPr lang="en-US" dirty="0" smtClean="0">
                <a:latin typeface="Calibri" pitchFamily="34" charset="0"/>
                <a:cs typeface="Calibri" pitchFamily="34" charset="0"/>
              </a:rPr>
              <a:t>Milk is never touched by human hands</a:t>
            </a:r>
          </a:p>
          <a:p>
            <a:endParaRPr lang="en-US" dirty="0"/>
          </a:p>
        </p:txBody>
      </p:sp>
      <p:pic>
        <p:nvPicPr>
          <p:cNvPr id="5" name="Picture 2" descr="C:\Users\ntyeklar\Desktop\Pat pics\Atplant.jpg"/>
          <p:cNvPicPr>
            <a:picLocks noGrp="1" noChangeAspect="1" noChangeArrowheads="1"/>
          </p:cNvPicPr>
          <p:nvPr>
            <p:ph sz="half" idx="1"/>
          </p:nvPr>
        </p:nvPicPr>
        <p:blipFill>
          <a:blip r:embed="rId3" cstate="print"/>
          <a:srcRect/>
          <a:stretch>
            <a:fillRect/>
          </a:stretch>
        </p:blipFill>
        <p:spPr bwMode="auto">
          <a:xfrm>
            <a:off x="533400" y="1828801"/>
            <a:ext cx="3957747" cy="27432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457200"/>
            <a:ext cx="8683625" cy="1143000"/>
          </a:xfrm>
        </p:spPr>
        <p:txBody>
          <a:bodyPr/>
          <a:lstStyle/>
          <a:p>
            <a:r>
              <a:rPr lang="en-US" sz="4000" dirty="0" smtClean="0">
                <a:latin typeface="Calibri" pitchFamily="34" charset="0"/>
                <a:cs typeface="Calibri" pitchFamily="34" charset="0"/>
              </a:rPr>
              <a:t>The Milk Truck (</a:t>
            </a:r>
            <a:r>
              <a:rPr lang="en-US" sz="4000" dirty="0" err="1" smtClean="0">
                <a:latin typeface="Calibri" pitchFamily="34" charset="0"/>
                <a:cs typeface="Calibri" pitchFamily="34" charset="0"/>
              </a:rPr>
              <a:t>a.k.a</a:t>
            </a:r>
            <a:r>
              <a:rPr lang="en-US" sz="4000" dirty="0" smtClean="0">
                <a:latin typeface="Calibri" pitchFamily="34" charset="0"/>
                <a:cs typeface="Calibri" pitchFamily="34" charset="0"/>
              </a:rPr>
              <a:t> Tanker Truck)</a:t>
            </a:r>
            <a:endParaRPr lang="en-US" sz="4000" dirty="0">
              <a:latin typeface="Calibri" pitchFamily="34" charset="0"/>
              <a:cs typeface="Calibri" pitchFamily="34" charset="0"/>
            </a:endParaRPr>
          </a:p>
        </p:txBody>
      </p:sp>
      <p:sp>
        <p:nvSpPr>
          <p:cNvPr id="3" name="Content Placeholder 2"/>
          <p:cNvSpPr>
            <a:spLocks noGrp="1"/>
          </p:cNvSpPr>
          <p:nvPr>
            <p:ph sz="half" idx="1"/>
          </p:nvPr>
        </p:nvSpPr>
        <p:spPr>
          <a:xfrm>
            <a:off x="-228600" y="1982788"/>
            <a:ext cx="5181600" cy="4113212"/>
          </a:xfrm>
          <a:noFill/>
        </p:spPr>
        <p:txBody>
          <a:bodyPr/>
          <a:lstStyle/>
          <a:p>
            <a:r>
              <a:rPr lang="en-US" dirty="0" smtClean="0">
                <a:latin typeface="Calibri" pitchFamily="34" charset="0"/>
                <a:cs typeface="Calibri" pitchFamily="34" charset="0"/>
              </a:rPr>
              <a:t>Milk is cooled quickly in the cooling tank</a:t>
            </a:r>
          </a:p>
          <a:p>
            <a:r>
              <a:rPr lang="en-US" dirty="0" smtClean="0">
                <a:latin typeface="Calibri" pitchFamily="34" charset="0"/>
                <a:cs typeface="Calibri" pitchFamily="34" charset="0"/>
              </a:rPr>
              <a:t>Leaves the cow at 101</a:t>
            </a:r>
            <a:r>
              <a:rPr lang="en-US" dirty="0" smtClean="0">
                <a:latin typeface="Impact"/>
                <a:cs typeface="Calibri" pitchFamily="34" charset="0"/>
              </a:rPr>
              <a:t>°</a:t>
            </a:r>
            <a:r>
              <a:rPr lang="en-US" dirty="0" smtClean="0">
                <a:latin typeface="Calibri" pitchFamily="34" charset="0"/>
                <a:cs typeface="Calibri" pitchFamily="34" charset="0"/>
              </a:rPr>
              <a:t> F</a:t>
            </a:r>
          </a:p>
          <a:p>
            <a:r>
              <a:rPr lang="en-US" dirty="0" smtClean="0">
                <a:latin typeface="Calibri" pitchFamily="34" charset="0"/>
                <a:cs typeface="Calibri" pitchFamily="34" charset="0"/>
              </a:rPr>
              <a:t>Cooled to below 45</a:t>
            </a:r>
            <a:r>
              <a:rPr lang="en-US" dirty="0" smtClean="0">
                <a:latin typeface="Impact"/>
                <a:cs typeface="Calibri" pitchFamily="34" charset="0"/>
              </a:rPr>
              <a:t>°</a:t>
            </a:r>
            <a:r>
              <a:rPr lang="en-US" dirty="0" smtClean="0">
                <a:latin typeface="Calibri" pitchFamily="34" charset="0"/>
                <a:cs typeface="Calibri" pitchFamily="34" charset="0"/>
              </a:rPr>
              <a:t> F in just minutes</a:t>
            </a:r>
          </a:p>
          <a:p>
            <a:r>
              <a:rPr lang="en-US" dirty="0" smtClean="0">
                <a:latin typeface="Calibri" pitchFamily="34" charset="0"/>
                <a:cs typeface="Calibri" pitchFamily="34" charset="0"/>
              </a:rPr>
              <a:t>Milk trucks come every day or two to pick up the milk</a:t>
            </a:r>
          </a:p>
          <a:p>
            <a:endParaRPr lang="en-US" dirty="0"/>
          </a:p>
        </p:txBody>
      </p:sp>
      <p:pic>
        <p:nvPicPr>
          <p:cNvPr id="5" name="Content Placeholder 4" descr="C:\Users\ntyeklar\Desktop\Pat pics\WithTruck.jpg"/>
          <p:cNvPicPr>
            <a:picLocks noGrp="1" noChangeAspect="1" noChangeArrowheads="1"/>
          </p:cNvPicPr>
          <p:nvPr>
            <p:ph sz="half" idx="2"/>
          </p:nvPr>
        </p:nvPicPr>
        <p:blipFill>
          <a:blip r:embed="rId3" cstate="print"/>
          <a:srcRect/>
          <a:stretch>
            <a:fillRect/>
          </a:stretch>
        </p:blipFill>
        <p:spPr bwMode="auto">
          <a:xfrm>
            <a:off x="4980431" y="2057400"/>
            <a:ext cx="4011169" cy="2667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4724400" cy="1143000"/>
          </a:xfrm>
        </p:spPr>
        <p:txBody>
          <a:bodyPr/>
          <a:lstStyle/>
          <a:p>
            <a:r>
              <a:rPr lang="en-US" sz="4000" dirty="0" smtClean="0">
                <a:latin typeface="Calibri" pitchFamily="34" charset="0"/>
                <a:cs typeface="Calibri" pitchFamily="34" charset="0"/>
              </a:rPr>
              <a:t>Bottling Machine</a:t>
            </a:r>
            <a:endParaRPr lang="en-US" sz="4000" dirty="0">
              <a:latin typeface="Calibri" pitchFamily="34" charset="0"/>
              <a:cs typeface="Calibri" pitchFamily="34" charset="0"/>
            </a:endParaRPr>
          </a:p>
        </p:txBody>
      </p:sp>
      <p:sp>
        <p:nvSpPr>
          <p:cNvPr id="4" name="Content Placeholder 3"/>
          <p:cNvSpPr>
            <a:spLocks noGrp="1"/>
          </p:cNvSpPr>
          <p:nvPr>
            <p:ph sz="half" idx="2"/>
          </p:nvPr>
        </p:nvSpPr>
        <p:spPr>
          <a:xfrm>
            <a:off x="-304800" y="1676400"/>
            <a:ext cx="5105400" cy="4114800"/>
          </a:xfrm>
          <a:noFill/>
        </p:spPr>
        <p:txBody>
          <a:bodyPr/>
          <a:lstStyle/>
          <a:p>
            <a:r>
              <a:rPr lang="en-US" dirty="0" smtClean="0">
                <a:latin typeface="Calibri" pitchFamily="34" charset="0"/>
                <a:cs typeface="Calibri" pitchFamily="34" charset="0"/>
              </a:rPr>
              <a:t>All milk is tested before it is off-loaded from the milk truck</a:t>
            </a:r>
          </a:p>
          <a:p>
            <a:r>
              <a:rPr lang="en-US" dirty="0" smtClean="0">
                <a:latin typeface="Calibri" pitchFamily="34" charset="0"/>
                <a:cs typeface="Calibri" pitchFamily="34" charset="0"/>
              </a:rPr>
              <a:t>Milk is homogenized and pasteurized</a:t>
            </a:r>
          </a:p>
          <a:p>
            <a:endParaRPr lang="en-US" dirty="0"/>
          </a:p>
        </p:txBody>
      </p:sp>
      <p:pic>
        <p:nvPicPr>
          <p:cNvPr id="5" name="Picture 3" descr="C:\Users\ntyeklar\Desktop\Pat pics\InFactory.jpg"/>
          <p:cNvPicPr>
            <a:picLocks noGrp="1" noChangeAspect="1" noChangeArrowheads="1"/>
          </p:cNvPicPr>
          <p:nvPr>
            <p:ph sz="half" idx="1"/>
          </p:nvPr>
        </p:nvPicPr>
        <p:blipFill>
          <a:blip r:embed="rId3" cstate="print"/>
          <a:srcRect/>
          <a:stretch>
            <a:fillRect/>
          </a:stretch>
        </p:blipFill>
        <p:spPr bwMode="auto">
          <a:xfrm>
            <a:off x="4876800" y="1600200"/>
            <a:ext cx="4038600" cy="2759887"/>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304800"/>
            <a:ext cx="4492625" cy="1143000"/>
          </a:xfrm>
        </p:spPr>
        <p:txBody>
          <a:bodyPr/>
          <a:lstStyle/>
          <a:p>
            <a:r>
              <a:rPr lang="en-US" sz="4000" dirty="0" smtClean="0">
                <a:latin typeface="Calibri" pitchFamily="34" charset="0"/>
                <a:cs typeface="Calibri" pitchFamily="34" charset="0"/>
              </a:rPr>
              <a:t>Milk Delivery</a:t>
            </a:r>
            <a:endParaRPr lang="en-US" sz="4000" dirty="0">
              <a:latin typeface="Calibri" pitchFamily="34" charset="0"/>
              <a:cs typeface="Calibri" pitchFamily="34" charset="0"/>
            </a:endParaRPr>
          </a:p>
        </p:txBody>
      </p:sp>
      <p:sp>
        <p:nvSpPr>
          <p:cNvPr id="3" name="Content Placeholder 2"/>
          <p:cNvSpPr>
            <a:spLocks noGrp="1"/>
          </p:cNvSpPr>
          <p:nvPr>
            <p:ph sz="half" idx="1"/>
          </p:nvPr>
        </p:nvSpPr>
        <p:spPr>
          <a:xfrm>
            <a:off x="-228600" y="1600200"/>
            <a:ext cx="4953000" cy="1522412"/>
          </a:xfrm>
          <a:noFill/>
        </p:spPr>
        <p:txBody>
          <a:bodyPr/>
          <a:lstStyle/>
          <a:p>
            <a:r>
              <a:rPr lang="en-US" dirty="0" smtClean="0">
                <a:latin typeface="Calibri" pitchFamily="34" charset="0"/>
                <a:cs typeface="Calibri" pitchFamily="34" charset="0"/>
              </a:rPr>
              <a:t>Milk is on its way to you in about two days from the time it leaves the cow</a:t>
            </a:r>
          </a:p>
          <a:p>
            <a:r>
              <a:rPr lang="en-US" dirty="0" smtClean="0">
                <a:latin typeface="Calibri" pitchFamily="34" charset="0"/>
                <a:cs typeface="Calibri" pitchFamily="34" charset="0"/>
              </a:rPr>
              <a:t>Keep milk fresh and cold; store at 40</a:t>
            </a:r>
            <a:r>
              <a:rPr lang="en-US" dirty="0" smtClean="0">
                <a:latin typeface="Impact"/>
                <a:cs typeface="Calibri" pitchFamily="34" charset="0"/>
              </a:rPr>
              <a:t>°</a:t>
            </a:r>
            <a:r>
              <a:rPr lang="en-US" dirty="0" smtClean="0">
                <a:latin typeface="Calibri" pitchFamily="34" charset="0"/>
                <a:cs typeface="Calibri" pitchFamily="34" charset="0"/>
              </a:rPr>
              <a:t> F or lower </a:t>
            </a:r>
          </a:p>
          <a:p>
            <a:endParaRPr lang="en-US" dirty="0"/>
          </a:p>
        </p:txBody>
      </p:sp>
      <p:pic>
        <p:nvPicPr>
          <p:cNvPr id="5" name="Content Placeholder 4" descr="C:\Users\ntyeklar\Desktop\Pat pics\DrivingTruck.jpg"/>
          <p:cNvPicPr>
            <a:picLocks noGrp="1" noChangeAspect="1" noChangeArrowheads="1"/>
          </p:cNvPicPr>
          <p:nvPr>
            <p:ph sz="half" idx="2"/>
          </p:nvPr>
        </p:nvPicPr>
        <p:blipFill>
          <a:blip r:embed="rId3" cstate="print"/>
          <a:srcRect/>
          <a:stretch>
            <a:fillRect/>
          </a:stretch>
        </p:blipFill>
        <p:spPr bwMode="auto">
          <a:xfrm>
            <a:off x="4800600" y="1600199"/>
            <a:ext cx="4114800" cy="283098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Agenda</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457200" y="1828800"/>
            <a:ext cx="7469187" cy="3887787"/>
          </a:xfrm>
          <a:noFill/>
        </p:spPr>
        <p:txBody>
          <a:bodyPr/>
          <a:lstStyle/>
          <a:p>
            <a:r>
              <a:rPr lang="en-US" sz="2800" dirty="0" smtClean="0">
                <a:latin typeface="Calibri" pitchFamily="34" charset="0"/>
                <a:cs typeface="Calibri" pitchFamily="34" charset="0"/>
              </a:rPr>
              <a:t>Thermometer Calibration</a:t>
            </a:r>
          </a:p>
          <a:p>
            <a:r>
              <a:rPr lang="en-US" sz="2800" dirty="0" smtClean="0">
                <a:latin typeface="Calibri" pitchFamily="34" charset="0"/>
                <a:cs typeface="Calibri" pitchFamily="34" charset="0"/>
              </a:rPr>
              <a:t>Milk from Dairy Farm to School</a:t>
            </a:r>
          </a:p>
          <a:p>
            <a:r>
              <a:rPr lang="en-US" sz="2800" dirty="0" smtClean="0">
                <a:latin typeface="Calibri" pitchFamily="34" charset="0"/>
                <a:cs typeface="Calibri" pitchFamily="34" charset="0"/>
              </a:rPr>
              <a:t>Keeping Milk Cold at School</a:t>
            </a:r>
          </a:p>
          <a:p>
            <a:endParaRPr lang="en-US" sz="2800" dirty="0"/>
          </a:p>
        </p:txBody>
      </p:sp>
      <p:pic>
        <p:nvPicPr>
          <p:cNvPr id="4" name="Picture 3" descr="A1018DMIHi.jpg"/>
          <p:cNvPicPr>
            <a:picLocks noChangeAspect="1"/>
          </p:cNvPicPr>
          <p:nvPr/>
        </p:nvPicPr>
        <p:blipFill>
          <a:blip r:embed="rId3" cstate="print"/>
          <a:stretch>
            <a:fillRect/>
          </a:stretch>
        </p:blipFill>
        <p:spPr>
          <a:xfrm>
            <a:off x="6248400" y="1752600"/>
            <a:ext cx="1866900" cy="3810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4492624" cy="1143000"/>
          </a:xfrm>
        </p:spPr>
        <p:txBody>
          <a:bodyPr/>
          <a:lstStyle/>
          <a:p>
            <a:r>
              <a:rPr lang="en-US" sz="4000" dirty="0" smtClean="0">
                <a:latin typeface="Calibri" pitchFamily="34" charset="0"/>
                <a:cs typeface="Calibri" pitchFamily="34" charset="0"/>
              </a:rPr>
              <a:t>Now It’s Your Turn…</a:t>
            </a:r>
            <a:endParaRPr lang="en-US" sz="4000" dirty="0">
              <a:latin typeface="Calibri" pitchFamily="34" charset="0"/>
              <a:cs typeface="Calibri" pitchFamily="34" charset="0"/>
            </a:endParaRPr>
          </a:p>
        </p:txBody>
      </p:sp>
      <p:sp>
        <p:nvSpPr>
          <p:cNvPr id="4" name="Content Placeholder 3"/>
          <p:cNvSpPr>
            <a:spLocks noGrp="1"/>
          </p:cNvSpPr>
          <p:nvPr>
            <p:ph sz="half" idx="2"/>
          </p:nvPr>
        </p:nvSpPr>
        <p:spPr>
          <a:xfrm>
            <a:off x="-304799" y="1752600"/>
            <a:ext cx="5562600" cy="2206625"/>
          </a:xfrm>
          <a:noFill/>
        </p:spPr>
        <p:txBody>
          <a:bodyPr/>
          <a:lstStyle/>
          <a:p>
            <a:r>
              <a:rPr lang="en-US" dirty="0" smtClean="0">
                <a:latin typeface="Calibri" pitchFamily="34" charset="0"/>
                <a:cs typeface="Calibri" pitchFamily="34" charset="0"/>
              </a:rPr>
              <a:t>Dairy farmers work hard to deliver fresh, wholesome milk to your school</a:t>
            </a:r>
          </a:p>
          <a:p>
            <a:r>
              <a:rPr lang="en-US" dirty="0" smtClean="0">
                <a:latin typeface="Calibri" pitchFamily="34" charset="0"/>
                <a:cs typeface="Calibri" pitchFamily="34" charset="0"/>
              </a:rPr>
              <a:t>Now it is up to you to keep it cold and fresh for your students</a:t>
            </a:r>
          </a:p>
          <a:p>
            <a:endParaRPr lang="en-US" dirty="0"/>
          </a:p>
        </p:txBody>
      </p:sp>
      <p:pic>
        <p:nvPicPr>
          <p:cNvPr id="5" name="Picture 2" descr="\\server3\Common Files\Works in Progress\Farm to School Kit March Forum\Laura feeding calf.jpg"/>
          <p:cNvPicPr>
            <a:picLocks noGrp="1" noChangeAspect="1" noChangeArrowheads="1"/>
          </p:cNvPicPr>
          <p:nvPr>
            <p:ph sz="half" idx="1"/>
          </p:nvPr>
        </p:nvPicPr>
        <p:blipFill>
          <a:blip r:embed="rId3" cstate="print"/>
          <a:srcRect/>
          <a:stretch>
            <a:fillRect/>
          </a:stretch>
        </p:blipFill>
        <p:spPr bwMode="auto">
          <a:xfrm>
            <a:off x="5257800" y="1752600"/>
            <a:ext cx="3694112" cy="276970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tory of Milk for Farm to School Mailing.wmv">
            <a:hlinkClick r:id="" action="ppaction://media"/>
          </p:cNvPr>
          <p:cNvPicPr>
            <a:picLocks noGrp="1" noRot="1" noChangeAspect="1"/>
          </p:cNvPicPr>
          <p:nvPr>
            <p:ph sz="half" idx="1"/>
            <a:videoFile r:link="rId2"/>
          </p:nvPr>
        </p:nvPicPr>
        <p:blipFill>
          <a:blip r:embed="rId5" cstate="print"/>
          <a:stretch>
            <a:fillRect/>
          </a:stretch>
        </p:blipFill>
        <p:spPr>
          <a:xfrm>
            <a:off x="1219200" y="1671637"/>
            <a:ext cx="6781801" cy="3814763"/>
          </a:xfrm>
          <a:prstGeom prst="rect">
            <a:avLst/>
          </a:prstGeom>
        </p:spPr>
      </p:pic>
      <p:graphicFrame>
        <p:nvGraphicFramePr>
          <p:cNvPr id="4" name="Object 3"/>
          <p:cNvGraphicFramePr>
            <a:graphicFrameLocks noChangeAspect="1"/>
          </p:cNvGraphicFramePr>
          <p:nvPr/>
        </p:nvGraphicFramePr>
        <p:xfrm>
          <a:off x="3645505" y="54628"/>
          <a:ext cx="1993295" cy="1545572"/>
        </p:xfrm>
        <a:graphic>
          <a:graphicData uri="http://schemas.openxmlformats.org/presentationml/2006/ole">
            <p:oleObj spid="_x0000_s61442" name="Clip" r:id="rId6" imgW="885139" imgH="875995" progId="">
              <p:embed/>
            </p:oleObj>
          </a:graphicData>
        </a:graphic>
      </p:graphicFrame>
      <p:sp>
        <p:nvSpPr>
          <p:cNvPr id="5" name="Rectangle 8"/>
          <p:cNvSpPr>
            <a:spLocks noChangeArrowheads="1"/>
          </p:cNvSpPr>
          <p:nvPr/>
        </p:nvSpPr>
        <p:spPr bwMode="auto">
          <a:xfrm>
            <a:off x="3947272" y="1015425"/>
            <a:ext cx="1615328" cy="584775"/>
          </a:xfrm>
          <a:prstGeom prst="rect">
            <a:avLst/>
          </a:prstGeom>
          <a:noFill/>
          <a:ln w="9525">
            <a:noFill/>
            <a:miter lim="800000"/>
            <a:headEnd/>
            <a:tailEnd/>
          </a:ln>
          <a:effectLst/>
        </p:spPr>
        <p:txBody>
          <a:bodyPr wrap="square">
            <a:spAutoFit/>
          </a:bodyPr>
          <a:lstStyle/>
          <a:p>
            <a:pPr algn="ctr"/>
            <a:r>
              <a:rPr lang="en-US" sz="3200" b="1" dirty="0">
                <a:solidFill>
                  <a:schemeClr val="hlink"/>
                </a:solidFill>
                <a:latin typeface="Times New Roman" pitchFamily="18" charset="0"/>
              </a:rPr>
              <a:t>VIDEO</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Keeping Milk Cold in Schools</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1219200" y="1752600"/>
            <a:ext cx="6629400" cy="3886200"/>
          </a:xfrm>
          <a:noFill/>
        </p:spPr>
        <p:txBody>
          <a:bodyPr lIns="0"/>
          <a:lstStyle/>
          <a:p>
            <a:r>
              <a:rPr lang="en-US" sz="2800" dirty="0" smtClean="0">
                <a:latin typeface="Calibri" pitchFamily="34" charset="0"/>
                <a:cs typeface="Calibri" pitchFamily="34" charset="0"/>
              </a:rPr>
              <a:t>Delivery</a:t>
            </a:r>
          </a:p>
          <a:p>
            <a:r>
              <a:rPr lang="en-US" sz="2800" dirty="0" smtClean="0">
                <a:latin typeface="Calibri" pitchFamily="34" charset="0"/>
                <a:cs typeface="Calibri" pitchFamily="34" charset="0"/>
              </a:rPr>
              <a:t>Storage</a:t>
            </a:r>
          </a:p>
          <a:p>
            <a:r>
              <a:rPr lang="en-US" sz="2800" dirty="0" smtClean="0">
                <a:latin typeface="Calibri" pitchFamily="34" charset="0"/>
                <a:cs typeface="Calibri" pitchFamily="34" charset="0"/>
              </a:rPr>
              <a:t>Service</a:t>
            </a:r>
          </a:p>
          <a:p>
            <a:endParaRPr lang="en-US" dirty="0"/>
          </a:p>
        </p:txBody>
      </p:sp>
      <p:sp>
        <p:nvSpPr>
          <p:cNvPr id="4" name="Content Placeholder 2"/>
          <p:cNvSpPr txBox="1">
            <a:spLocks/>
          </p:cNvSpPr>
          <p:nvPr/>
        </p:nvSpPr>
        <p:spPr bwMode="auto">
          <a:xfrm>
            <a:off x="1447800" y="4343400"/>
            <a:ext cx="72390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9300" marR="0" lvl="0" indent="-292100" algn="l" defTabSz="914400" rtl="0" eaLnBrk="0" fontAlgn="base" latinLnBrk="0" hangingPunct="0">
              <a:lnSpc>
                <a:spcPct val="100000"/>
              </a:lnSpc>
              <a:spcBef>
                <a:spcPct val="20000"/>
              </a:spcBef>
              <a:spcAft>
                <a:spcPct val="0"/>
              </a:spcAft>
              <a:buClrTx/>
              <a:buSzTx/>
              <a:tabLst/>
              <a:defRPr/>
            </a:pPr>
            <a:r>
              <a:rPr kumimoji="0" lang="en-US" sz="4400" b="1" i="0" u="none" strike="noStrike" kern="0" cap="none" spc="0" normalizeH="0" baseline="0" noProof="0" dirty="0" smtClean="0">
                <a:ln>
                  <a:noFill/>
                </a:ln>
                <a:solidFill>
                  <a:srgbClr val="3333FF"/>
                </a:solidFill>
                <a:effectLst/>
                <a:uLnTx/>
                <a:uFillTx/>
                <a:latin typeface="Calibri" pitchFamily="34" charset="0"/>
                <a:cs typeface="Calibri" pitchFamily="34" charset="0"/>
              </a:rPr>
              <a:t>Milk Temp Check Time!</a:t>
            </a:r>
          </a:p>
          <a:p>
            <a:pPr marL="749300" marR="0" lvl="0" indent="-292100" algn="l" defTabSz="914400" rtl="0" eaLnBrk="0" fontAlgn="base" latinLnBrk="0" hangingPunct="0">
              <a:lnSpc>
                <a:spcPct val="100000"/>
              </a:lnSpc>
              <a:spcBef>
                <a:spcPct val="20000"/>
              </a:spcBef>
              <a:spcAft>
                <a:spcPct val="0"/>
              </a:spcAft>
              <a:buClrTx/>
              <a:buSzTx/>
              <a:buFontTx/>
              <a:buChar char="•"/>
              <a:tabLst/>
              <a:defRPr/>
            </a:pP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pic>
        <p:nvPicPr>
          <p:cNvPr id="5" name="Picture 4" descr="A1018DMIHi.jpg"/>
          <p:cNvPicPr>
            <a:picLocks noChangeAspect="1"/>
          </p:cNvPicPr>
          <p:nvPr/>
        </p:nvPicPr>
        <p:blipFill>
          <a:blip r:embed="rId3" cstate="print"/>
          <a:stretch>
            <a:fillRect/>
          </a:stretch>
        </p:blipFill>
        <p:spPr>
          <a:xfrm>
            <a:off x="5562600" y="2133600"/>
            <a:ext cx="2510500" cy="1725969"/>
          </a:xfrm>
          <a:prstGeom prst="rect">
            <a:avLst/>
          </a:prstGeom>
        </p:spPr>
      </p:pic>
    </p:spTree>
    <p:extLst>
      <p:ext uri="{BB962C8B-B14F-4D97-AF65-F5344CB8AC3E}">
        <p14:creationId xmlns:p14="http://schemas.microsoft.com/office/powerpoint/2010/main" xmlns="" val="9047311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Delivery</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3124200" y="1600200"/>
            <a:ext cx="5943600" cy="3811587"/>
          </a:xfrm>
          <a:noFill/>
        </p:spPr>
        <p:txBody>
          <a:bodyPr/>
          <a:lstStyle/>
          <a:p>
            <a:r>
              <a:rPr lang="en-US" sz="2800" dirty="0" smtClean="0">
                <a:latin typeface="Calibri" pitchFamily="34" charset="0"/>
                <a:cs typeface="Calibri" pitchFamily="34" charset="0"/>
              </a:rPr>
              <a:t>Check for dirty or damaged containers</a:t>
            </a:r>
          </a:p>
          <a:p>
            <a:r>
              <a:rPr lang="en-US" sz="2800" dirty="0" smtClean="0">
                <a:latin typeface="Calibri" pitchFamily="34" charset="0"/>
                <a:cs typeface="Calibri" pitchFamily="34" charset="0"/>
              </a:rPr>
              <a:t>Check sell-by date</a:t>
            </a:r>
          </a:p>
          <a:p>
            <a:pPr lvl="1"/>
            <a:r>
              <a:rPr lang="en-US" sz="2400" dirty="0" smtClean="0">
                <a:latin typeface="Calibri" pitchFamily="34" charset="0"/>
                <a:cs typeface="Calibri" pitchFamily="34" charset="0"/>
              </a:rPr>
              <a:t>Two weeks in advance is preferred</a:t>
            </a:r>
          </a:p>
          <a:p>
            <a:r>
              <a:rPr lang="en-US" sz="2800" dirty="0" smtClean="0">
                <a:latin typeface="Calibri" pitchFamily="34" charset="0"/>
                <a:cs typeface="Calibri" pitchFamily="34" charset="0"/>
              </a:rPr>
              <a:t>Take milk immediately to storage upon delivery</a:t>
            </a:r>
          </a:p>
          <a:p>
            <a:endParaRPr lang="en-US" dirty="0"/>
          </a:p>
        </p:txBody>
      </p:sp>
      <p:pic>
        <p:nvPicPr>
          <p:cNvPr id="4" name="Picture 3" descr="IMAG0018.jpg"/>
          <p:cNvPicPr>
            <a:picLocks noChangeAspect="1"/>
          </p:cNvPicPr>
          <p:nvPr/>
        </p:nvPicPr>
        <p:blipFill>
          <a:blip r:embed="rId3" cstate="print"/>
          <a:srcRect b="5956"/>
          <a:stretch>
            <a:fillRect/>
          </a:stretch>
        </p:blipFill>
        <p:spPr>
          <a:xfrm>
            <a:off x="685800" y="1676400"/>
            <a:ext cx="2540000" cy="4237381"/>
          </a:xfrm>
          <a:prstGeom prst="rect">
            <a:avLst/>
          </a:prstGeom>
        </p:spPr>
      </p:pic>
    </p:spTree>
    <p:extLst>
      <p:ext uri="{BB962C8B-B14F-4D97-AF65-F5344CB8AC3E}">
        <p14:creationId xmlns:p14="http://schemas.microsoft.com/office/powerpoint/2010/main" xmlns="" val="20348641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Storage (Walk/Reach-in Cooler)</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0" y="1676400"/>
            <a:ext cx="5638800" cy="4113212"/>
          </a:xfrm>
          <a:noFill/>
        </p:spPr>
        <p:txBody>
          <a:bodyPr/>
          <a:lstStyle/>
          <a:p>
            <a:r>
              <a:rPr lang="en-US" sz="2800" dirty="0" smtClean="0">
                <a:latin typeface="Calibri" pitchFamily="34" charset="0"/>
                <a:cs typeface="Calibri" pitchFamily="34" charset="0"/>
              </a:rPr>
              <a:t>Rotate milk</a:t>
            </a:r>
          </a:p>
          <a:p>
            <a:r>
              <a:rPr lang="en-US" sz="2800" dirty="0" smtClean="0">
                <a:latin typeface="Calibri" pitchFamily="34" charset="0"/>
                <a:cs typeface="Calibri" pitchFamily="34" charset="0"/>
              </a:rPr>
              <a:t>Store away from other foods</a:t>
            </a:r>
          </a:p>
          <a:p>
            <a:r>
              <a:rPr lang="en-US" sz="2800" dirty="0" smtClean="0">
                <a:latin typeface="Calibri" pitchFamily="34" charset="0"/>
                <a:cs typeface="Calibri" pitchFamily="34" charset="0"/>
              </a:rPr>
              <a:t>Check cooler temp twice daily</a:t>
            </a:r>
          </a:p>
          <a:p>
            <a:r>
              <a:rPr lang="en-US" sz="2800" dirty="0" smtClean="0">
                <a:latin typeface="Calibri" pitchFamily="34" charset="0"/>
                <a:cs typeface="Calibri" pitchFamily="34" charset="0"/>
              </a:rPr>
              <a:t>Wipe up spills immediately and clean regularly</a:t>
            </a:r>
          </a:p>
          <a:p>
            <a:r>
              <a:rPr lang="en-US" sz="2800" dirty="0" smtClean="0">
                <a:latin typeface="Calibri" pitchFamily="34" charset="0"/>
                <a:cs typeface="Calibri" pitchFamily="34" charset="0"/>
              </a:rPr>
              <a:t>Close door immediately after entering and exiting</a:t>
            </a:r>
          </a:p>
          <a:p>
            <a:endParaRPr lang="en-US" dirty="0"/>
          </a:p>
        </p:txBody>
      </p:sp>
      <p:pic>
        <p:nvPicPr>
          <p:cNvPr id="4" name="Picture 3" descr="stored milk.JPG"/>
          <p:cNvPicPr>
            <a:picLocks noChangeAspect="1"/>
          </p:cNvPicPr>
          <p:nvPr/>
        </p:nvPicPr>
        <p:blipFill>
          <a:blip r:embed="rId3" cstate="print">
            <a:lum bright="5000"/>
          </a:blip>
          <a:stretch>
            <a:fillRect/>
          </a:stretch>
        </p:blipFill>
        <p:spPr>
          <a:xfrm>
            <a:off x="6324600" y="1600200"/>
            <a:ext cx="2362573" cy="4191000"/>
          </a:xfrm>
          <a:prstGeom prst="rect">
            <a:avLst/>
          </a:prstGeom>
        </p:spPr>
      </p:pic>
    </p:spTree>
    <p:extLst>
      <p:ext uri="{BB962C8B-B14F-4D97-AF65-F5344CB8AC3E}">
        <p14:creationId xmlns:p14="http://schemas.microsoft.com/office/powerpoint/2010/main" xmlns="" val="2034864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Storage &amp; Service (Milk Cooler)</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457200" y="1524000"/>
            <a:ext cx="8229600" cy="4416425"/>
          </a:xfrm>
          <a:noFill/>
        </p:spPr>
        <p:txBody>
          <a:bodyPr/>
          <a:lstStyle/>
          <a:p>
            <a:r>
              <a:rPr lang="en-US" sz="2800" dirty="0" smtClean="0">
                <a:latin typeface="Calibri" pitchFamily="34" charset="0"/>
                <a:cs typeface="Calibri" pitchFamily="34" charset="0"/>
              </a:rPr>
              <a:t>Check cooler temp twice daily</a:t>
            </a:r>
          </a:p>
          <a:p>
            <a:pPr lvl="1"/>
            <a:r>
              <a:rPr lang="en-US" sz="2400" dirty="0" smtClean="0">
                <a:latin typeface="Calibri" pitchFamily="34" charset="0"/>
                <a:cs typeface="Calibri" pitchFamily="34" charset="0"/>
              </a:rPr>
              <a:t>Keep refrigerator temp between 33° F and 41° F, </a:t>
            </a:r>
            <a:br>
              <a:rPr lang="en-US" sz="2400" dirty="0" smtClean="0">
                <a:latin typeface="Calibri" pitchFamily="34" charset="0"/>
                <a:cs typeface="Calibri" pitchFamily="34" charset="0"/>
              </a:rPr>
            </a:br>
            <a:r>
              <a:rPr lang="en-US" sz="2400" dirty="0" smtClean="0">
                <a:latin typeface="Calibri" pitchFamily="34" charset="0"/>
                <a:cs typeface="Calibri" pitchFamily="34" charset="0"/>
              </a:rPr>
              <a:t>35° F is ideal</a:t>
            </a:r>
          </a:p>
          <a:p>
            <a:r>
              <a:rPr lang="en-US" sz="2800" dirty="0" smtClean="0">
                <a:latin typeface="Calibri" pitchFamily="34" charset="0"/>
                <a:cs typeface="Calibri" pitchFamily="34" charset="0"/>
              </a:rPr>
              <a:t>Check temp of milks at beginning and end of lunch weekly</a:t>
            </a:r>
          </a:p>
          <a:p>
            <a:pPr marL="1265238" lvl="3" indent="-290513"/>
            <a:r>
              <a:rPr lang="en-US" sz="2400" b="1" dirty="0" smtClean="0">
                <a:latin typeface="Calibri" pitchFamily="34" charset="0"/>
                <a:cs typeface="Calibri" pitchFamily="34" charset="0"/>
              </a:rPr>
              <a:t>Milk temp should be between 33° F and 41° F, </a:t>
            </a:r>
            <a:br>
              <a:rPr lang="en-US" sz="2400" b="1" dirty="0" smtClean="0">
                <a:latin typeface="Calibri" pitchFamily="34" charset="0"/>
                <a:cs typeface="Calibri" pitchFamily="34" charset="0"/>
              </a:rPr>
            </a:br>
            <a:r>
              <a:rPr lang="en-US" sz="2400" b="1" dirty="0" smtClean="0">
                <a:latin typeface="Calibri" pitchFamily="34" charset="0"/>
                <a:cs typeface="Calibri" pitchFamily="34" charset="0"/>
              </a:rPr>
              <a:t>35° F is ideal</a:t>
            </a:r>
          </a:p>
          <a:p>
            <a:pPr marL="746125" lvl="2" indent="-349250"/>
            <a:r>
              <a:rPr lang="en-US" sz="2800" dirty="0" smtClean="0">
                <a:latin typeface="Calibri" pitchFamily="34" charset="0"/>
                <a:cs typeface="Calibri" pitchFamily="34" charset="0"/>
              </a:rPr>
              <a:t>Milk cooler thermostat should be set so milk is no warmer than 35° F at beginning of lunch, but not cold enough to freeze</a:t>
            </a:r>
          </a:p>
          <a:p>
            <a:endParaRPr lang="en-US" dirty="0"/>
          </a:p>
        </p:txBody>
      </p:sp>
    </p:spTree>
    <p:extLst>
      <p:ext uri="{BB962C8B-B14F-4D97-AF65-F5344CB8AC3E}">
        <p14:creationId xmlns:p14="http://schemas.microsoft.com/office/powerpoint/2010/main" xmlns="" val="2034864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Storage &amp; Service (Milk Cooler)</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533400" y="1524000"/>
            <a:ext cx="8382000" cy="4113212"/>
          </a:xfrm>
          <a:noFill/>
        </p:spPr>
        <p:txBody>
          <a:bodyPr/>
          <a:lstStyle/>
          <a:p>
            <a:r>
              <a:rPr lang="en-US" sz="2800" dirty="0" smtClean="0">
                <a:latin typeface="Calibri" pitchFamily="34" charset="0"/>
                <a:cs typeface="Calibri" pitchFamily="34" charset="0"/>
              </a:rPr>
              <a:t>Rotate milk</a:t>
            </a:r>
          </a:p>
          <a:p>
            <a:pPr lvl="1"/>
            <a:r>
              <a:rPr lang="en-US" sz="2400" dirty="0" smtClean="0">
                <a:latin typeface="Calibri" pitchFamily="34" charset="0"/>
                <a:cs typeface="Calibri" pitchFamily="34" charset="0"/>
              </a:rPr>
              <a:t>Fresh milk in the back on the bottom</a:t>
            </a:r>
          </a:p>
          <a:p>
            <a:r>
              <a:rPr lang="en-US" sz="2800" dirty="0" smtClean="0">
                <a:latin typeface="Calibri" pitchFamily="34" charset="0"/>
                <a:cs typeface="Calibri" pitchFamily="34" charset="0"/>
              </a:rPr>
              <a:t>Keep cooler closed until service begins</a:t>
            </a:r>
          </a:p>
          <a:p>
            <a:r>
              <a:rPr lang="en-US" sz="2800" dirty="0" smtClean="0">
                <a:latin typeface="Calibri" pitchFamily="34" charset="0"/>
                <a:cs typeface="Calibri" pitchFamily="34" charset="0"/>
              </a:rPr>
              <a:t>Close cooler door during breaks in service</a:t>
            </a:r>
          </a:p>
          <a:p>
            <a:r>
              <a:rPr lang="en-US" sz="2800" dirty="0" smtClean="0">
                <a:latin typeface="Calibri" pitchFamily="34" charset="0"/>
                <a:cs typeface="Calibri" pitchFamily="34" charset="0"/>
              </a:rPr>
              <a:t>If your cooler has curtains, make sure they are clean and in good condition</a:t>
            </a:r>
          </a:p>
          <a:p>
            <a:r>
              <a:rPr lang="en-US" sz="2800" dirty="0" smtClean="0">
                <a:latin typeface="Calibri" pitchFamily="34" charset="0"/>
                <a:cs typeface="Calibri" pitchFamily="34" charset="0"/>
              </a:rPr>
              <a:t>Do not point fans at milk cooler (fans can pull cold air out of cooler, warming milk)</a:t>
            </a:r>
          </a:p>
          <a:p>
            <a:endParaRPr lang="en-US" dirty="0" smtClean="0">
              <a:latin typeface="Calibri" pitchFamily="34" charset="0"/>
              <a:cs typeface="Calibri" pitchFamily="34" charset="0"/>
            </a:endParaRPr>
          </a:p>
          <a:p>
            <a:endParaRPr lang="en-US" dirty="0"/>
          </a:p>
        </p:txBody>
      </p:sp>
    </p:spTree>
    <p:extLst>
      <p:ext uri="{BB962C8B-B14F-4D97-AF65-F5344CB8AC3E}">
        <p14:creationId xmlns:p14="http://schemas.microsoft.com/office/powerpoint/2010/main" xmlns="" val="2034864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Storage &amp; Service (Milk Cooler)</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4419600" y="1828800"/>
            <a:ext cx="4724400" cy="4113212"/>
          </a:xfrm>
          <a:noFill/>
        </p:spPr>
        <p:txBody>
          <a:bodyPr/>
          <a:lstStyle/>
          <a:p>
            <a:pPr marL="749300" lvl="2" indent="-292100"/>
            <a:r>
              <a:rPr lang="en-US" sz="2800" dirty="0" smtClean="0">
                <a:latin typeface="Calibri" pitchFamily="34" charset="0"/>
                <a:cs typeface="Calibri" pitchFamily="34" charset="0"/>
              </a:rPr>
              <a:t>Keep milks below the load/chill line</a:t>
            </a:r>
          </a:p>
          <a:p>
            <a:r>
              <a:rPr lang="en-US" sz="2800" dirty="0" smtClean="0">
                <a:latin typeface="Calibri" pitchFamily="34" charset="0"/>
                <a:cs typeface="Calibri" pitchFamily="34" charset="0"/>
              </a:rPr>
              <a:t>Place milk crates at the lowest level possible during service; the higher the crate the higher the milk temp will be</a:t>
            </a:r>
          </a:p>
          <a:p>
            <a:endParaRPr lang="en-US" dirty="0"/>
          </a:p>
        </p:txBody>
      </p:sp>
      <p:pic>
        <p:nvPicPr>
          <p:cNvPr id="4" name="Picture 3" descr="cooler.JPG"/>
          <p:cNvPicPr>
            <a:picLocks noChangeAspect="1"/>
          </p:cNvPicPr>
          <p:nvPr/>
        </p:nvPicPr>
        <p:blipFill>
          <a:blip r:embed="rId3" cstate="print"/>
          <a:stretch>
            <a:fillRect/>
          </a:stretch>
        </p:blipFill>
        <p:spPr>
          <a:xfrm>
            <a:off x="457200" y="1828800"/>
            <a:ext cx="4165600" cy="3124200"/>
          </a:xfrm>
          <a:prstGeom prst="rect">
            <a:avLst/>
          </a:prstGeom>
        </p:spPr>
      </p:pic>
    </p:spTree>
    <p:extLst>
      <p:ext uri="{BB962C8B-B14F-4D97-AF65-F5344CB8AC3E}">
        <p14:creationId xmlns:p14="http://schemas.microsoft.com/office/powerpoint/2010/main" xmlns="" val="203486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Alternate Site Service Tips</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3886200" y="1600200"/>
            <a:ext cx="4878387" cy="3887787"/>
          </a:xfrm>
          <a:noFill/>
        </p:spPr>
        <p:txBody>
          <a:bodyPr/>
          <a:lstStyle/>
          <a:p>
            <a:r>
              <a:rPr lang="en-US" sz="2800" dirty="0" smtClean="0">
                <a:latin typeface="Calibri" pitchFamily="34" charset="0"/>
                <a:cs typeface="Calibri" pitchFamily="34" charset="0"/>
              </a:rPr>
              <a:t>If milk is served at an alternate site, use one of the following to keep milk cold:</a:t>
            </a:r>
          </a:p>
          <a:p>
            <a:pPr lvl="1"/>
            <a:r>
              <a:rPr lang="en-US" sz="2400" dirty="0" smtClean="0">
                <a:latin typeface="Calibri" pitchFamily="34" charset="0"/>
                <a:cs typeface="Calibri" pitchFamily="34" charset="0"/>
              </a:rPr>
              <a:t>Cooler barrel</a:t>
            </a:r>
          </a:p>
          <a:p>
            <a:pPr lvl="1"/>
            <a:r>
              <a:rPr lang="en-US" sz="2400" dirty="0" smtClean="0">
                <a:latin typeface="Calibri" pitchFamily="34" charset="0"/>
                <a:cs typeface="Calibri" pitchFamily="34" charset="0"/>
              </a:rPr>
              <a:t>Smaller cooler on wheels</a:t>
            </a:r>
          </a:p>
          <a:p>
            <a:pPr lvl="1"/>
            <a:r>
              <a:rPr lang="en-US" sz="2400" dirty="0" smtClean="0">
                <a:latin typeface="Calibri" pitchFamily="34" charset="0"/>
                <a:cs typeface="Calibri" pitchFamily="34" charset="0"/>
              </a:rPr>
              <a:t>Insulated cooler bag</a:t>
            </a:r>
          </a:p>
          <a:p>
            <a:pPr lvl="1"/>
            <a:r>
              <a:rPr lang="en-US" sz="2400" dirty="0" smtClean="0">
                <a:latin typeface="Calibri" pitchFamily="34" charset="0"/>
                <a:cs typeface="Calibri" pitchFamily="34" charset="0"/>
              </a:rPr>
              <a:t>Pan of ice</a:t>
            </a:r>
          </a:p>
          <a:p>
            <a:endParaRPr lang="en-US" dirty="0"/>
          </a:p>
        </p:txBody>
      </p:sp>
      <p:pic>
        <p:nvPicPr>
          <p:cNvPr id="4" name="Picture 3" descr="071.JPG"/>
          <p:cNvPicPr>
            <a:picLocks noChangeAspect="1"/>
          </p:cNvPicPr>
          <p:nvPr/>
        </p:nvPicPr>
        <p:blipFill>
          <a:blip r:embed="rId3" cstate="print">
            <a:lum bright="22000"/>
          </a:blip>
          <a:stretch>
            <a:fillRect/>
          </a:stretch>
        </p:blipFill>
        <p:spPr>
          <a:xfrm>
            <a:off x="609600" y="1524000"/>
            <a:ext cx="3219450" cy="4292600"/>
          </a:xfrm>
          <a:prstGeom prst="rect">
            <a:avLst/>
          </a:prstGeom>
        </p:spPr>
      </p:pic>
    </p:spTree>
    <p:extLst>
      <p:ext uri="{BB962C8B-B14F-4D97-AF65-F5344CB8AC3E}">
        <p14:creationId xmlns:p14="http://schemas.microsoft.com/office/powerpoint/2010/main" xmlns="" val="2034864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Alternate Site Service Tips</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4724400" y="1827213"/>
            <a:ext cx="4267201" cy="4113212"/>
          </a:xfrm>
          <a:noFill/>
        </p:spPr>
        <p:txBody>
          <a:bodyPr/>
          <a:lstStyle/>
          <a:p>
            <a:r>
              <a:rPr lang="en-US" sz="2800" dirty="0" smtClean="0">
                <a:latin typeface="Calibri" pitchFamily="34" charset="0"/>
                <a:cs typeface="Calibri" pitchFamily="34" charset="0"/>
              </a:rPr>
              <a:t>Do not leave milk out in the open without refrigeration</a:t>
            </a:r>
          </a:p>
          <a:p>
            <a:r>
              <a:rPr lang="en-US" sz="2800" dirty="0" smtClean="0">
                <a:latin typeface="Calibri" pitchFamily="34" charset="0"/>
                <a:cs typeface="Calibri" pitchFamily="34" charset="0"/>
              </a:rPr>
              <a:t>Unopened milks not taken by students should be discarded</a:t>
            </a:r>
          </a:p>
          <a:p>
            <a:endParaRPr lang="en-US" dirty="0"/>
          </a:p>
        </p:txBody>
      </p:sp>
      <p:pic>
        <p:nvPicPr>
          <p:cNvPr id="4" name="Picture 3" descr="073.JPG"/>
          <p:cNvPicPr>
            <a:picLocks noChangeAspect="1"/>
          </p:cNvPicPr>
          <p:nvPr/>
        </p:nvPicPr>
        <p:blipFill>
          <a:blip r:embed="rId3" cstate="print">
            <a:lum bright="7000"/>
          </a:blip>
          <a:stretch>
            <a:fillRect/>
          </a:stretch>
        </p:blipFill>
        <p:spPr>
          <a:xfrm>
            <a:off x="787400" y="2209800"/>
            <a:ext cx="3860800" cy="2895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quot;No&quot; Symbol 4"/>
          <p:cNvSpPr/>
          <p:nvPr/>
        </p:nvSpPr>
        <p:spPr bwMode="auto">
          <a:xfrm>
            <a:off x="457200" y="1828800"/>
            <a:ext cx="4495800" cy="3657600"/>
          </a:xfrm>
          <a:prstGeom prst="noSmoking">
            <a:avLst>
              <a:gd name="adj" fmla="val 6399"/>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xmlns="" val="2034864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Calibration 101</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762000" y="1524000"/>
            <a:ext cx="7848600" cy="4113212"/>
          </a:xfrm>
          <a:noFill/>
          <a:ln>
            <a:noFill/>
          </a:ln>
        </p:spPr>
        <p:txBody>
          <a:bodyPr/>
          <a:lstStyle/>
          <a:p>
            <a:r>
              <a:rPr lang="en-US" sz="2800" dirty="0" smtClean="0">
                <a:latin typeface="Calibri" pitchFamily="34" charset="0"/>
                <a:cs typeface="Calibri" pitchFamily="34" charset="0"/>
              </a:rPr>
              <a:t>What is Thermometer Calibration?</a:t>
            </a:r>
          </a:p>
          <a:p>
            <a:pPr lvl="1"/>
            <a:r>
              <a:rPr lang="en-US" sz="2400" dirty="0" smtClean="0">
                <a:latin typeface="Calibri" pitchFamily="34" charset="0"/>
                <a:cs typeface="Calibri" pitchFamily="34" charset="0"/>
              </a:rPr>
              <a:t>Adjusting the thermometer so that it reads the correct temperature by using known temperatures of either freezing or boiling</a:t>
            </a:r>
          </a:p>
          <a:p>
            <a:r>
              <a:rPr lang="en-US" sz="2800" dirty="0" smtClean="0">
                <a:latin typeface="Calibri" pitchFamily="34" charset="0"/>
                <a:cs typeface="Calibri" pitchFamily="34" charset="0"/>
              </a:rPr>
              <a:t>When to Calibrate?</a:t>
            </a:r>
          </a:p>
          <a:p>
            <a:pPr lvl="1"/>
            <a:r>
              <a:rPr lang="en-US" sz="2400" dirty="0" smtClean="0">
                <a:latin typeface="Calibri" pitchFamily="34" charset="0"/>
                <a:cs typeface="Calibri" pitchFamily="34" charset="0"/>
              </a:rPr>
              <a:t>Daily</a:t>
            </a:r>
          </a:p>
          <a:p>
            <a:pPr lvl="1"/>
            <a:r>
              <a:rPr lang="en-US" sz="2400" dirty="0" smtClean="0">
                <a:latin typeface="Calibri" pitchFamily="34" charset="0"/>
                <a:cs typeface="Calibri" pitchFamily="34" charset="0"/>
              </a:rPr>
              <a:t>When dropped</a:t>
            </a:r>
          </a:p>
          <a:p>
            <a:pPr lvl="1"/>
            <a:r>
              <a:rPr lang="en-US" sz="2400" dirty="0" smtClean="0">
                <a:latin typeface="Calibri" pitchFamily="34" charset="0"/>
                <a:cs typeface="Calibri" pitchFamily="34" charset="0"/>
              </a:rPr>
              <a:t>After exposure to extreme temperature changes</a:t>
            </a:r>
          </a:p>
          <a:p>
            <a:endParaRPr lang="en-US" dirty="0"/>
          </a:p>
        </p:txBody>
      </p:sp>
    </p:spTree>
    <p:extLst>
      <p:ext uri="{BB962C8B-B14F-4D97-AF65-F5344CB8AC3E}">
        <p14:creationId xmlns:p14="http://schemas.microsoft.com/office/powerpoint/2010/main" xmlns="" val="14250173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Cooler Maintenance</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381000" y="1679575"/>
            <a:ext cx="8302625" cy="4416425"/>
          </a:xfrm>
          <a:noFill/>
        </p:spPr>
        <p:txBody>
          <a:bodyPr/>
          <a:lstStyle/>
          <a:p>
            <a:r>
              <a:rPr lang="en-US" sz="2800" dirty="0" smtClean="0">
                <a:latin typeface="Calibri" pitchFamily="34" charset="0"/>
                <a:cs typeface="Calibri" pitchFamily="34" charset="0"/>
              </a:rPr>
              <a:t>Wipe cooler out daily</a:t>
            </a:r>
          </a:p>
          <a:p>
            <a:r>
              <a:rPr lang="en-US" sz="2800" dirty="0" smtClean="0">
                <a:latin typeface="Calibri" pitchFamily="34" charset="0"/>
                <a:cs typeface="Calibri" pitchFamily="34" charset="0"/>
              </a:rPr>
              <a:t>Clean with soap and water, then sanitize weekly (do not use bleach or ammonia)</a:t>
            </a:r>
          </a:p>
          <a:p>
            <a:r>
              <a:rPr lang="en-US" sz="2800" dirty="0" smtClean="0">
                <a:latin typeface="Calibri" pitchFamily="34" charset="0"/>
                <a:cs typeface="Calibri" pitchFamily="34" charset="0"/>
              </a:rPr>
              <a:t>Flush drains regularly with cleaner</a:t>
            </a:r>
          </a:p>
          <a:p>
            <a:r>
              <a:rPr lang="en-US" sz="2800" dirty="0" smtClean="0">
                <a:latin typeface="Calibri" pitchFamily="34" charset="0"/>
                <a:cs typeface="Calibri" pitchFamily="34" charset="0"/>
              </a:rPr>
              <a:t>Door latches should be in working order and tight</a:t>
            </a:r>
          </a:p>
          <a:p>
            <a:r>
              <a:rPr lang="en-US" sz="2800" dirty="0" smtClean="0">
                <a:latin typeface="Calibri" pitchFamily="34" charset="0"/>
                <a:cs typeface="Calibri" pitchFamily="34" charset="0"/>
              </a:rPr>
              <a:t>Flush drains regularly with cleaner</a:t>
            </a:r>
          </a:p>
          <a:p>
            <a:endParaRPr lang="en-US" sz="3200" dirty="0"/>
          </a:p>
        </p:txBody>
      </p:sp>
    </p:spTree>
    <p:extLst>
      <p:ext uri="{BB962C8B-B14F-4D97-AF65-F5344CB8AC3E}">
        <p14:creationId xmlns:p14="http://schemas.microsoft.com/office/powerpoint/2010/main" xmlns="" val="2034864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Cooler Maintenance</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304800" y="1906588"/>
            <a:ext cx="4116387" cy="4113212"/>
          </a:xfrm>
        </p:spPr>
        <p:txBody>
          <a:bodyPr/>
          <a:lstStyle/>
          <a:p>
            <a:r>
              <a:rPr lang="en-US" sz="2800" dirty="0" smtClean="0">
                <a:latin typeface="Calibri" pitchFamily="34" charset="0"/>
                <a:cs typeface="Calibri" pitchFamily="34" charset="0"/>
              </a:rPr>
              <a:t>Do not allow ice to form on cooler walls (ice decreases efficiency of coolers)</a:t>
            </a:r>
          </a:p>
          <a:p>
            <a:r>
              <a:rPr lang="en-US" sz="2800" dirty="0" smtClean="0">
                <a:latin typeface="Calibri" pitchFamily="34" charset="0"/>
                <a:cs typeface="Calibri" pitchFamily="34" charset="0"/>
              </a:rPr>
              <a:t>Ensure cooler is free of holes and rust spots</a:t>
            </a:r>
          </a:p>
          <a:p>
            <a:endParaRPr lang="en-US" dirty="0"/>
          </a:p>
        </p:txBody>
      </p:sp>
      <p:pic>
        <p:nvPicPr>
          <p:cNvPr id="4" name="Picture 3" descr="cooler Hood 7.JPG"/>
          <p:cNvPicPr>
            <a:picLocks noChangeAspect="1"/>
          </p:cNvPicPr>
          <p:nvPr/>
        </p:nvPicPr>
        <p:blipFill>
          <a:blip r:embed="rId3" cstate="print"/>
          <a:srcRect r="7500" b="8333"/>
          <a:stretch>
            <a:fillRect/>
          </a:stretch>
        </p:blipFill>
        <p:spPr>
          <a:xfrm>
            <a:off x="4191000" y="1905000"/>
            <a:ext cx="4652016" cy="3457598"/>
          </a:xfrm>
          <a:prstGeom prst="rect">
            <a:avLst/>
          </a:prstGeom>
        </p:spPr>
      </p:pic>
      <p:sp>
        <p:nvSpPr>
          <p:cNvPr id="5" name="Right Arrow 4"/>
          <p:cNvSpPr/>
          <p:nvPr/>
        </p:nvSpPr>
        <p:spPr bwMode="auto">
          <a:xfrm rot="1009795">
            <a:off x="3347746" y="2839230"/>
            <a:ext cx="1828800" cy="762000"/>
          </a:xfrm>
          <a:prstGeom prst="rightArrow">
            <a:avLst>
              <a:gd name="adj1" fmla="val 29333"/>
              <a:gd name="adj2" fmla="val 38333"/>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Cooler Maintenance</a:t>
            </a:r>
            <a:endParaRPr lang="en-US" sz="4000" dirty="0">
              <a:latin typeface="Calibri" pitchFamily="34" charset="0"/>
              <a:cs typeface="Calibri" pitchFamily="34" charset="0"/>
            </a:endParaRPr>
          </a:p>
        </p:txBody>
      </p:sp>
      <p:pic>
        <p:nvPicPr>
          <p:cNvPr id="6" name="Picture 5" descr="dr frt gasket Garelick 2.JPG"/>
          <p:cNvPicPr>
            <a:picLocks noChangeAspect="1"/>
          </p:cNvPicPr>
          <p:nvPr/>
        </p:nvPicPr>
        <p:blipFill>
          <a:blip r:embed="rId3" cstate="print"/>
          <a:stretch>
            <a:fillRect/>
          </a:stretch>
        </p:blipFill>
        <p:spPr>
          <a:xfrm>
            <a:off x="4749800" y="1828800"/>
            <a:ext cx="4165600" cy="3124200"/>
          </a:xfrm>
          <a:prstGeom prst="rect">
            <a:avLst/>
          </a:prstGeom>
        </p:spPr>
      </p:pic>
      <p:sp>
        <p:nvSpPr>
          <p:cNvPr id="5" name="Content Placeholder 2"/>
          <p:cNvSpPr txBox="1">
            <a:spLocks/>
          </p:cNvSpPr>
          <p:nvPr/>
        </p:nvSpPr>
        <p:spPr bwMode="auto">
          <a:xfrm>
            <a:off x="-230187" y="1828800"/>
            <a:ext cx="4878387" cy="38877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9300" marR="0" lvl="0" indent="-2921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smtClean="0">
                <a:ln>
                  <a:noFill/>
                </a:ln>
                <a:solidFill>
                  <a:schemeClr val="tx1"/>
                </a:solidFill>
                <a:effectLst/>
                <a:uLnTx/>
                <a:uFillTx/>
                <a:latin typeface="Calibri" pitchFamily="34" charset="0"/>
                <a:ea typeface="+mn-ea"/>
                <a:cs typeface="Calibri" pitchFamily="34" charset="0"/>
              </a:rPr>
              <a:t>Gaskets should be smooth and pliable</a:t>
            </a:r>
          </a:p>
          <a:p>
            <a:pPr marL="1263650" marR="0" lvl="1" indent="-285750" algn="l" defTabSz="914400" rtl="0" eaLnBrk="0" fontAlgn="base" latinLnBrk="0" hangingPunct="0">
              <a:lnSpc>
                <a:spcPct val="100000"/>
              </a:lnSpc>
              <a:spcBef>
                <a:spcPct val="20000"/>
              </a:spcBef>
              <a:spcAft>
                <a:spcPct val="0"/>
              </a:spcAft>
              <a:buClrTx/>
              <a:buSzTx/>
              <a:buFontTx/>
              <a:buChar char="–"/>
              <a:tabLst/>
              <a:defRPr/>
            </a:pPr>
            <a:r>
              <a:rPr lang="en-US" b="1" kern="0" dirty="0" smtClean="0">
                <a:latin typeface="Calibri" pitchFamily="34" charset="0"/>
                <a:cs typeface="Calibri" pitchFamily="34" charset="0"/>
              </a:rPr>
              <a:t>Brittle, torn, split or ragged gaskets will allow warm air to leak in and cold air to escape</a:t>
            </a:r>
            <a:endParaRPr kumimoji="0" lang="en-US" sz="2400" b="1" i="0" u="none" strike="noStrike" kern="0" cap="none" spc="0" normalizeH="0" baseline="0" noProof="0" dirty="0" smtClean="0">
              <a:ln>
                <a:noFill/>
              </a:ln>
              <a:solidFill>
                <a:schemeClr val="tx1"/>
              </a:solidFill>
              <a:effectLst/>
              <a:uLnTx/>
              <a:uFillTx/>
              <a:latin typeface="Calibri" pitchFamily="34" charset="0"/>
              <a:cs typeface="Calibri" pitchFamily="34" charset="0"/>
            </a:endParaRPr>
          </a:p>
          <a:p>
            <a:pPr marL="749300" marR="0" lvl="0" indent="-292100" algn="l" defTabSz="914400" rtl="0" eaLnBrk="0" fontAlgn="base" latinLnBrk="0" hangingPunct="0">
              <a:lnSpc>
                <a:spcPct val="100000"/>
              </a:lnSpc>
              <a:spcBef>
                <a:spcPct val="20000"/>
              </a:spcBef>
              <a:spcAft>
                <a:spcPct val="0"/>
              </a:spcAft>
              <a:buClrTx/>
              <a:buSzTx/>
              <a:buFontTx/>
              <a:buChar char="•"/>
              <a:tabLst/>
              <a:defRPr/>
            </a:pP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203486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Cooler Maintenance</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609600" y="1676400"/>
            <a:ext cx="8074025" cy="4264025"/>
          </a:xfrm>
          <a:noFill/>
        </p:spPr>
        <p:txBody>
          <a:bodyPr/>
          <a:lstStyle/>
          <a:p>
            <a:r>
              <a:rPr lang="en-US" sz="2800" dirty="0" smtClean="0">
                <a:latin typeface="Calibri" pitchFamily="34" charset="0"/>
                <a:cs typeface="Calibri" pitchFamily="34" charset="0"/>
              </a:rPr>
              <a:t>Air vents and condenser unit should be clean and free of dust and debris</a:t>
            </a:r>
          </a:p>
          <a:p>
            <a:r>
              <a:rPr lang="en-US" sz="2800" dirty="0" smtClean="0">
                <a:latin typeface="Calibri" pitchFamily="34" charset="0"/>
                <a:cs typeface="Calibri" pitchFamily="34" charset="0"/>
              </a:rPr>
              <a:t>Position cooler so air can flow freely around vent and condenser unit</a:t>
            </a:r>
          </a:p>
          <a:p>
            <a:r>
              <a:rPr lang="en-US" sz="2800" dirty="0" smtClean="0">
                <a:latin typeface="Calibri" pitchFamily="34" charset="0"/>
                <a:cs typeface="Calibri" pitchFamily="34" charset="0"/>
              </a:rPr>
              <a:t>Electrical cords and plugs should be free of damage</a:t>
            </a:r>
          </a:p>
          <a:p>
            <a:r>
              <a:rPr lang="en-US" sz="2800" dirty="0" smtClean="0">
                <a:latin typeface="Calibri" pitchFamily="34" charset="0"/>
                <a:cs typeface="Calibri" pitchFamily="34" charset="0"/>
              </a:rPr>
              <a:t>Do not place heavy objects on top of the cooler (can damage gaskets and lid)</a:t>
            </a:r>
          </a:p>
          <a:p>
            <a:endParaRPr lang="en-US" sz="2800" dirty="0"/>
          </a:p>
        </p:txBody>
      </p:sp>
    </p:spTree>
    <p:extLst>
      <p:ext uri="{BB962C8B-B14F-4D97-AF65-F5344CB8AC3E}">
        <p14:creationId xmlns:p14="http://schemas.microsoft.com/office/powerpoint/2010/main" xmlns="" val="2034864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Milk Check</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1141413" y="1827213"/>
            <a:ext cx="7542212" cy="3201987"/>
          </a:xfrm>
          <a:noFill/>
        </p:spPr>
        <p:txBody>
          <a:bodyPr/>
          <a:lstStyle/>
          <a:p>
            <a:endParaRPr lang="en-US" dirty="0" smtClean="0">
              <a:latin typeface="Calibri" pitchFamily="34" charset="0"/>
              <a:cs typeface="Calibri" pitchFamily="34" charset="0"/>
            </a:endParaRPr>
          </a:p>
          <a:p>
            <a:endParaRPr lang="en-US" dirty="0" smtClean="0">
              <a:latin typeface="Calibri" pitchFamily="34" charset="0"/>
              <a:cs typeface="Calibri" pitchFamily="34" charset="0"/>
            </a:endParaRPr>
          </a:p>
          <a:p>
            <a:endParaRPr lang="en-US" dirty="0" smtClean="0">
              <a:latin typeface="Calibri" pitchFamily="34" charset="0"/>
              <a:cs typeface="Calibri" pitchFamily="34" charset="0"/>
            </a:endParaRPr>
          </a:p>
          <a:p>
            <a:r>
              <a:rPr lang="en-US" sz="2800" dirty="0" smtClean="0">
                <a:latin typeface="Calibri" pitchFamily="34" charset="0"/>
                <a:cs typeface="Calibri" pitchFamily="34" charset="0"/>
              </a:rPr>
              <a:t>Would you want to drink milk that’s been sitting on the counter for half of an hour?</a:t>
            </a:r>
          </a:p>
          <a:p>
            <a:r>
              <a:rPr lang="en-US" sz="2800" dirty="0" smtClean="0">
                <a:latin typeface="Calibri" pitchFamily="34" charset="0"/>
                <a:cs typeface="Calibri" pitchFamily="34" charset="0"/>
              </a:rPr>
              <a:t>Kids prefer milk cold at 35° F; do your part to make it happen</a:t>
            </a:r>
          </a:p>
          <a:p>
            <a:endParaRPr lang="en-US" dirty="0"/>
          </a:p>
        </p:txBody>
      </p:sp>
      <p:sp>
        <p:nvSpPr>
          <p:cNvPr id="4" name="Content Placeholder 2"/>
          <p:cNvSpPr txBox="1">
            <a:spLocks/>
          </p:cNvSpPr>
          <p:nvPr/>
        </p:nvSpPr>
        <p:spPr bwMode="auto">
          <a:xfrm>
            <a:off x="1371600" y="2133600"/>
            <a:ext cx="72390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9300" marR="0" lvl="0" indent="-292100" algn="l" defTabSz="914400" rtl="0" eaLnBrk="0" fontAlgn="base" latinLnBrk="0" hangingPunct="0">
              <a:lnSpc>
                <a:spcPct val="100000"/>
              </a:lnSpc>
              <a:spcBef>
                <a:spcPct val="20000"/>
              </a:spcBef>
              <a:spcAft>
                <a:spcPct val="0"/>
              </a:spcAft>
              <a:buClrTx/>
              <a:buSzTx/>
              <a:tabLst/>
              <a:defRPr/>
            </a:pPr>
            <a:r>
              <a:rPr kumimoji="0" lang="en-US" sz="4400" b="1" i="0" u="none" strike="noStrike" kern="0" cap="none" spc="0" normalizeH="0" baseline="0" noProof="0" dirty="0" smtClean="0">
                <a:ln>
                  <a:noFill/>
                </a:ln>
                <a:solidFill>
                  <a:srgbClr val="3333FF"/>
                </a:solidFill>
                <a:effectLst/>
                <a:uLnTx/>
                <a:uFillTx/>
                <a:latin typeface="Calibri" pitchFamily="34" charset="0"/>
                <a:cs typeface="Calibri" pitchFamily="34" charset="0"/>
              </a:rPr>
              <a:t>Milk Temp Check Time!</a:t>
            </a:r>
          </a:p>
        </p:txBody>
      </p:sp>
      <p:pic>
        <p:nvPicPr>
          <p:cNvPr id="5" name="Picture 4" descr="untitled.bmp"/>
          <p:cNvPicPr>
            <a:picLocks noChangeAspect="1"/>
          </p:cNvPicPr>
          <p:nvPr/>
        </p:nvPicPr>
        <p:blipFill>
          <a:blip r:embed="rId3" cstate="print"/>
          <a:stretch>
            <a:fillRect/>
          </a:stretch>
        </p:blipFill>
        <p:spPr>
          <a:xfrm>
            <a:off x="838200" y="457200"/>
            <a:ext cx="2057400" cy="1414462"/>
          </a:xfrm>
          <a:prstGeom prst="rect">
            <a:avLst/>
          </a:prstGeom>
        </p:spPr>
      </p:pic>
    </p:spTree>
    <p:extLst>
      <p:ext uri="{BB962C8B-B14F-4D97-AF65-F5344CB8AC3E}">
        <p14:creationId xmlns:p14="http://schemas.microsoft.com/office/powerpoint/2010/main" xmlns="" val="20348641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Next Steps</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2895600" y="1676400"/>
            <a:ext cx="6096000" cy="4343401"/>
          </a:xfrm>
          <a:noFill/>
        </p:spPr>
        <p:txBody>
          <a:bodyPr/>
          <a:lstStyle/>
          <a:p>
            <a:r>
              <a:rPr lang="en-US" sz="2800" dirty="0" smtClean="0">
                <a:latin typeface="Calibri" pitchFamily="34" charset="0"/>
                <a:cs typeface="Calibri" pitchFamily="34" charset="0"/>
              </a:rPr>
              <a:t>Return to your kitchen and complete the Milk Quality Check List</a:t>
            </a:r>
          </a:p>
          <a:p>
            <a:endParaRPr lang="en-US" sz="2800" dirty="0" smtClean="0">
              <a:latin typeface="Calibri" pitchFamily="34" charset="0"/>
              <a:cs typeface="Calibri" pitchFamily="34" charset="0"/>
            </a:endParaRPr>
          </a:p>
          <a:p>
            <a:r>
              <a:rPr lang="en-US" sz="2800" dirty="0" smtClean="0">
                <a:latin typeface="Calibri" pitchFamily="34" charset="0"/>
                <a:cs typeface="Calibri" pitchFamily="34" charset="0"/>
              </a:rPr>
              <a:t>Take the steps to make sure your students have fresh, ice cold milk every day</a:t>
            </a:r>
            <a:r>
              <a:rPr lang="en-US" dirty="0" smtClean="0">
                <a:latin typeface="Calibri" pitchFamily="34" charset="0"/>
                <a:cs typeface="Calibri" pitchFamily="34" charset="0"/>
              </a:rPr>
              <a:t/>
            </a:r>
            <a:br>
              <a:rPr lang="en-US" dirty="0" smtClean="0">
                <a:latin typeface="Calibri" pitchFamily="34" charset="0"/>
                <a:cs typeface="Calibri" pitchFamily="34" charset="0"/>
              </a:rPr>
            </a:br>
            <a:endParaRPr lang="en-US" dirty="0" smtClean="0">
              <a:latin typeface="Calibri" pitchFamily="34" charset="0"/>
              <a:cs typeface="Calibri" pitchFamily="34" charset="0"/>
            </a:endParaRPr>
          </a:p>
          <a:p>
            <a:pPr>
              <a:buFont typeface="Arial" charset="0"/>
              <a:buChar char="•"/>
            </a:pPr>
            <a:endParaRPr lang="en-US" sz="1400" dirty="0" smtClean="0"/>
          </a:p>
          <a:p>
            <a:endParaRPr lang="en-US" dirty="0"/>
          </a:p>
        </p:txBody>
      </p:sp>
      <p:pic>
        <p:nvPicPr>
          <p:cNvPr id="5" name="Picture 0" descr="Cold Sell tall barrell.JPG"/>
          <p:cNvPicPr>
            <a:picLocks noChangeAspect="1" noChangeArrowheads="1"/>
          </p:cNvPicPr>
          <p:nvPr/>
        </p:nvPicPr>
        <p:blipFill>
          <a:blip r:embed="rId3" cstate="print">
            <a:lum bright="14000"/>
          </a:blip>
          <a:stretch>
            <a:fillRect/>
          </a:stretch>
        </p:blipFill>
        <p:spPr bwMode="auto">
          <a:xfrm>
            <a:off x="762000" y="1765040"/>
            <a:ext cx="2538845" cy="3385126"/>
          </a:xfrm>
          <a:prstGeom prst="rect">
            <a:avLst/>
          </a:prstGeom>
          <a:ln>
            <a:noFill/>
          </a:ln>
          <a:effectLst>
            <a:softEdge rad="112500"/>
          </a:effectLst>
        </p:spPr>
      </p:pic>
    </p:spTree>
    <p:extLst>
      <p:ext uri="{BB962C8B-B14F-4D97-AF65-F5344CB8AC3E}">
        <p14:creationId xmlns:p14="http://schemas.microsoft.com/office/powerpoint/2010/main" xmlns="" val="2034864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Calibration 101</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152400" y="1827213"/>
            <a:ext cx="8531225" cy="2439987"/>
          </a:xfrm>
          <a:noFill/>
        </p:spPr>
        <p:txBody>
          <a:bodyPr/>
          <a:lstStyle/>
          <a:p>
            <a:r>
              <a:rPr lang="en-US" sz="2800" dirty="0" smtClean="0">
                <a:latin typeface="Calibri" pitchFamily="34" charset="0"/>
                <a:cs typeface="Calibri" pitchFamily="34" charset="0"/>
              </a:rPr>
              <a:t>Why Calibrate?</a:t>
            </a:r>
          </a:p>
          <a:p>
            <a:pPr lvl="1"/>
            <a:r>
              <a:rPr lang="en-US" sz="2400" dirty="0" smtClean="0">
                <a:latin typeface="Calibri" pitchFamily="34" charset="0"/>
                <a:cs typeface="Calibri" pitchFamily="34" charset="0"/>
              </a:rPr>
              <a:t>A thermometer that is not properly calibrated measures the incorrect temperature</a:t>
            </a:r>
          </a:p>
          <a:p>
            <a:pPr lvl="1"/>
            <a:r>
              <a:rPr lang="en-US" sz="2400" dirty="0" smtClean="0">
                <a:latin typeface="Calibri" pitchFamily="34" charset="0"/>
                <a:cs typeface="Calibri" pitchFamily="34" charset="0"/>
              </a:rPr>
              <a:t>An incorrect food temperature can lead to possible occurrence of food borne illness</a:t>
            </a:r>
          </a:p>
          <a:p>
            <a:pPr lvl="1"/>
            <a:r>
              <a:rPr lang="en-US" sz="2400" dirty="0" smtClean="0">
                <a:latin typeface="Calibri" pitchFamily="34" charset="0"/>
                <a:cs typeface="Calibri" pitchFamily="34" charset="0"/>
              </a:rPr>
              <a:t>Hot food tastes best </a:t>
            </a:r>
            <a:r>
              <a:rPr lang="en-US" sz="2400" dirty="0" smtClean="0">
                <a:latin typeface="Calibri" pitchFamily="34" charset="0"/>
                <a:cs typeface="Calibri" pitchFamily="34" charset="0"/>
              </a:rPr>
              <a:t>hot, </a:t>
            </a:r>
            <a:r>
              <a:rPr lang="en-US" sz="2400" dirty="0" smtClean="0">
                <a:latin typeface="Calibri" pitchFamily="34" charset="0"/>
                <a:cs typeface="Calibri" pitchFamily="34" charset="0"/>
              </a:rPr>
              <a:t>and cold food tastes best cold</a:t>
            </a:r>
          </a:p>
          <a:p>
            <a:endParaRPr lang="en-US" dirty="0"/>
          </a:p>
        </p:txBody>
      </p:sp>
    </p:spTree>
    <p:extLst>
      <p:ext uri="{BB962C8B-B14F-4D97-AF65-F5344CB8AC3E}">
        <p14:creationId xmlns:p14="http://schemas.microsoft.com/office/powerpoint/2010/main" xmlns="" val="3322024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Ice Bath Calibration</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1371600" y="1524000"/>
            <a:ext cx="6934200" cy="685800"/>
          </a:xfrm>
          <a:noFill/>
        </p:spPr>
        <p:txBody>
          <a:bodyPr/>
          <a:lstStyle/>
          <a:p>
            <a:pPr marL="514350" indent="-514350">
              <a:buNone/>
            </a:pPr>
            <a:r>
              <a:rPr lang="en-US" sz="2800" dirty="0" smtClean="0">
                <a:latin typeface="Calibri" pitchFamily="34" charset="0"/>
                <a:cs typeface="Calibri" pitchFamily="34" charset="0"/>
              </a:rPr>
              <a:t>1. Fill a container with ice (crushed is best)</a:t>
            </a:r>
          </a:p>
          <a:p>
            <a:endParaRPr lang="en-US" sz="2800" dirty="0"/>
          </a:p>
        </p:txBody>
      </p:sp>
      <p:pic>
        <p:nvPicPr>
          <p:cNvPr id="4" name="Picture 3" descr="P1010003.JPG"/>
          <p:cNvPicPr>
            <a:picLocks noChangeAspect="1"/>
          </p:cNvPicPr>
          <p:nvPr/>
        </p:nvPicPr>
        <p:blipFill>
          <a:blip r:embed="rId3" cstate="print">
            <a:lum bright="23000"/>
          </a:blip>
          <a:stretch>
            <a:fillRect/>
          </a:stretch>
        </p:blipFill>
        <p:spPr>
          <a:xfrm>
            <a:off x="4724400" y="2438400"/>
            <a:ext cx="3556000" cy="2667000"/>
          </a:xfrm>
          <a:prstGeom prst="rect">
            <a:avLst/>
          </a:prstGeom>
        </p:spPr>
      </p:pic>
      <p:pic>
        <p:nvPicPr>
          <p:cNvPr id="5" name="Picture 4" descr="P1010002.JPG"/>
          <p:cNvPicPr>
            <a:picLocks noChangeAspect="1"/>
          </p:cNvPicPr>
          <p:nvPr/>
        </p:nvPicPr>
        <p:blipFill>
          <a:blip r:embed="rId4" cstate="print">
            <a:lum bright="17000"/>
          </a:blip>
          <a:stretch>
            <a:fillRect/>
          </a:stretch>
        </p:blipFill>
        <p:spPr>
          <a:xfrm>
            <a:off x="685800" y="2438400"/>
            <a:ext cx="3556000" cy="2667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Ice Bath Calibration</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1066800" y="1600200"/>
            <a:ext cx="7542212" cy="534987"/>
          </a:xfrm>
          <a:noFill/>
        </p:spPr>
        <p:txBody>
          <a:bodyPr/>
          <a:lstStyle/>
          <a:p>
            <a:pPr marL="514350" indent="-514350">
              <a:buNone/>
            </a:pPr>
            <a:r>
              <a:rPr lang="en-US" sz="2800" dirty="0" smtClean="0">
                <a:latin typeface="Calibri" pitchFamily="34" charset="0"/>
                <a:cs typeface="Calibri" pitchFamily="34" charset="0"/>
              </a:rPr>
              <a:t>2. Add cold water, mix and let sit for one minute</a:t>
            </a:r>
          </a:p>
          <a:p>
            <a:endParaRPr lang="en-US" sz="2800" dirty="0"/>
          </a:p>
        </p:txBody>
      </p:sp>
      <p:pic>
        <p:nvPicPr>
          <p:cNvPr id="4" name="Picture 3" descr="P1010005.JPG"/>
          <p:cNvPicPr>
            <a:picLocks noChangeAspect="1"/>
          </p:cNvPicPr>
          <p:nvPr/>
        </p:nvPicPr>
        <p:blipFill>
          <a:blip r:embed="rId3" cstate="print">
            <a:lum bright="16000"/>
          </a:blip>
          <a:stretch>
            <a:fillRect/>
          </a:stretch>
        </p:blipFill>
        <p:spPr>
          <a:xfrm>
            <a:off x="914400" y="2514600"/>
            <a:ext cx="3429000" cy="2571750"/>
          </a:xfrm>
          <a:prstGeom prst="rect">
            <a:avLst/>
          </a:prstGeom>
        </p:spPr>
      </p:pic>
      <p:pic>
        <p:nvPicPr>
          <p:cNvPr id="5" name="Picture 4" descr="P1010006.JPG"/>
          <p:cNvPicPr>
            <a:picLocks noChangeAspect="1"/>
          </p:cNvPicPr>
          <p:nvPr/>
        </p:nvPicPr>
        <p:blipFill>
          <a:blip r:embed="rId4" cstate="print">
            <a:lum bright="19000"/>
          </a:blip>
          <a:stretch>
            <a:fillRect/>
          </a:stretch>
        </p:blipFill>
        <p:spPr>
          <a:xfrm>
            <a:off x="5054600" y="2514600"/>
            <a:ext cx="3454400" cy="25908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Ice Bath Calibration</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762000" y="1676400"/>
            <a:ext cx="8150225" cy="611187"/>
          </a:xfrm>
          <a:noFill/>
        </p:spPr>
        <p:txBody>
          <a:bodyPr/>
          <a:lstStyle/>
          <a:p>
            <a:pPr marL="514350" indent="-514350">
              <a:buNone/>
            </a:pPr>
            <a:r>
              <a:rPr lang="en-US" sz="2800" dirty="0" smtClean="0">
                <a:latin typeface="Calibri" pitchFamily="34" charset="0"/>
                <a:cs typeface="Calibri" pitchFamily="34" charset="0"/>
              </a:rPr>
              <a:t>3. Insert thermometer so the sensing area is covered</a:t>
            </a:r>
          </a:p>
          <a:p>
            <a:endParaRPr lang="en-US" sz="2800" dirty="0"/>
          </a:p>
        </p:txBody>
      </p:sp>
      <p:pic>
        <p:nvPicPr>
          <p:cNvPr id="5" name="Picture 4" descr="P1010008.JPG"/>
          <p:cNvPicPr>
            <a:picLocks noChangeAspect="1"/>
          </p:cNvPicPr>
          <p:nvPr/>
        </p:nvPicPr>
        <p:blipFill>
          <a:blip r:embed="rId3" cstate="print">
            <a:lum bright="12000"/>
          </a:blip>
          <a:stretch>
            <a:fillRect/>
          </a:stretch>
        </p:blipFill>
        <p:spPr>
          <a:xfrm>
            <a:off x="1524000" y="2514600"/>
            <a:ext cx="3505200" cy="2628900"/>
          </a:xfrm>
          <a:prstGeom prst="rect">
            <a:avLst/>
          </a:prstGeom>
        </p:spPr>
      </p:pic>
      <p:pic>
        <p:nvPicPr>
          <p:cNvPr id="6" name="Picture 5" descr="P1010009.JPG"/>
          <p:cNvPicPr>
            <a:picLocks noChangeAspect="1"/>
          </p:cNvPicPr>
          <p:nvPr/>
        </p:nvPicPr>
        <p:blipFill>
          <a:blip r:embed="rId4" cstate="print">
            <a:lum bright="15000"/>
          </a:blip>
          <a:srcRect l="5515" r="5956"/>
          <a:stretch>
            <a:fillRect/>
          </a:stretch>
        </p:blipFill>
        <p:spPr>
          <a:xfrm>
            <a:off x="5410200" y="2514600"/>
            <a:ext cx="3058202" cy="2590800"/>
          </a:xfrm>
          <a:prstGeom prst="rect">
            <a:avLst/>
          </a:prstGeom>
        </p:spPr>
      </p:pic>
      <p:pic>
        <p:nvPicPr>
          <p:cNvPr id="4" name="Picture 3" descr="P1010007.JPG"/>
          <p:cNvPicPr>
            <a:picLocks noChangeAspect="1"/>
          </p:cNvPicPr>
          <p:nvPr/>
        </p:nvPicPr>
        <p:blipFill>
          <a:blip r:embed="rId5" cstate="print"/>
          <a:srcRect l="6618" t="11765" r="3088" b="11765"/>
          <a:stretch>
            <a:fillRect/>
          </a:stretch>
        </p:blipFill>
        <p:spPr>
          <a:xfrm>
            <a:off x="685800" y="4495800"/>
            <a:ext cx="1968784" cy="1250509"/>
          </a:xfrm>
          <a:prstGeom prst="rect">
            <a:avLst/>
          </a:prstGeom>
        </p:spPr>
      </p:pic>
      <p:sp>
        <p:nvSpPr>
          <p:cNvPr id="7" name="Down Arrow 6"/>
          <p:cNvSpPr/>
          <p:nvPr/>
        </p:nvSpPr>
        <p:spPr bwMode="auto">
          <a:xfrm>
            <a:off x="990600" y="3505200"/>
            <a:ext cx="484632" cy="1295400"/>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Calibri" pitchFamily="34" charset="0"/>
                <a:cs typeface="Calibri" pitchFamily="34" charset="0"/>
              </a:rPr>
              <a:t>Ice Bath Calibration</a:t>
            </a:r>
            <a:endParaRPr lang="en-US" sz="4000" dirty="0">
              <a:latin typeface="Calibri" pitchFamily="34" charset="0"/>
              <a:cs typeface="Calibri" pitchFamily="34" charset="0"/>
            </a:endParaRPr>
          </a:p>
        </p:txBody>
      </p:sp>
      <p:sp>
        <p:nvSpPr>
          <p:cNvPr id="3" name="Content Placeholder 2"/>
          <p:cNvSpPr>
            <a:spLocks noGrp="1"/>
          </p:cNvSpPr>
          <p:nvPr>
            <p:ph idx="1"/>
          </p:nvPr>
        </p:nvSpPr>
        <p:spPr>
          <a:xfrm>
            <a:off x="685800" y="1828800"/>
            <a:ext cx="7924800" cy="3735388"/>
          </a:xfrm>
          <a:noFill/>
        </p:spPr>
        <p:txBody>
          <a:bodyPr/>
          <a:lstStyle/>
          <a:p>
            <a:pPr marL="514350" indent="-514350">
              <a:buNone/>
            </a:pPr>
            <a:r>
              <a:rPr lang="en-US" sz="2800" dirty="0" smtClean="0">
                <a:latin typeface="Calibri" pitchFamily="34" charset="0"/>
                <a:cs typeface="Calibri" pitchFamily="34" charset="0"/>
              </a:rPr>
              <a:t>4.   Wait for 30 seconds or until needle on dial stops moving</a:t>
            </a:r>
          </a:p>
          <a:p>
            <a:pPr marL="514350" indent="-514350">
              <a:buNone/>
            </a:pPr>
            <a:r>
              <a:rPr lang="en-US" sz="2800" dirty="0" smtClean="0">
                <a:latin typeface="Calibri" pitchFamily="34" charset="0"/>
                <a:cs typeface="Calibri" pitchFamily="34" charset="0"/>
              </a:rPr>
              <a:t>5.   Rotate hex nut below dial until thermometer reads 32° F </a:t>
            </a:r>
          </a:p>
          <a:p>
            <a:pPr marL="971550" lvl="1" indent="-514350"/>
            <a:r>
              <a:rPr lang="en-US" sz="2400" dirty="0" smtClean="0">
                <a:latin typeface="Calibri" pitchFamily="34" charset="0"/>
                <a:cs typeface="Calibri" pitchFamily="34" charset="0"/>
              </a:rPr>
              <a:t>Do not remove from ice bath while adjusting</a:t>
            </a:r>
          </a:p>
          <a:p>
            <a:pPr marL="971550" lvl="1" indent="-514350"/>
            <a:r>
              <a:rPr lang="en-US" sz="2400" dirty="0" smtClean="0">
                <a:latin typeface="Calibri" pitchFamily="34" charset="0"/>
                <a:cs typeface="Calibri" pitchFamily="34" charset="0"/>
              </a:rPr>
              <a:t>If your thermometer has a reset button instead of an adjusting nut, push reset</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cs typeface="Calibri" pitchFamily="34" charset="0"/>
              </a:rPr>
              <a:t>Ice Bath Calibration</a:t>
            </a:r>
            <a:endParaRPr lang="en-US" dirty="0">
              <a:latin typeface="Calibri" pitchFamily="34" charset="0"/>
              <a:cs typeface="Calibri" pitchFamily="34" charset="0"/>
            </a:endParaRPr>
          </a:p>
        </p:txBody>
      </p:sp>
      <p:sp>
        <p:nvSpPr>
          <p:cNvPr id="3" name="Content Placeholder 2"/>
          <p:cNvSpPr>
            <a:spLocks noGrp="1"/>
          </p:cNvSpPr>
          <p:nvPr>
            <p:ph idx="1"/>
          </p:nvPr>
        </p:nvSpPr>
        <p:spPr>
          <a:xfrm>
            <a:off x="990600" y="1600200"/>
            <a:ext cx="9372600" cy="839787"/>
          </a:xfrm>
          <a:noFill/>
        </p:spPr>
        <p:txBody>
          <a:bodyPr/>
          <a:lstStyle/>
          <a:p>
            <a:pPr marL="350838" indent="-350838">
              <a:buNone/>
            </a:pPr>
            <a:r>
              <a:rPr lang="en-US" sz="2800" dirty="0" smtClean="0">
                <a:latin typeface="Calibri" pitchFamily="34" charset="0"/>
                <a:cs typeface="Calibri" pitchFamily="34" charset="0"/>
              </a:rPr>
              <a:t>6. Let thermometer sit for additional 30 seconds </a:t>
            </a:r>
            <a:br>
              <a:rPr lang="en-US" sz="2800" dirty="0" smtClean="0">
                <a:latin typeface="Calibri" pitchFamily="34" charset="0"/>
                <a:cs typeface="Calibri" pitchFamily="34" charset="0"/>
              </a:rPr>
            </a:br>
            <a:r>
              <a:rPr lang="en-US" sz="2800" dirty="0" smtClean="0">
                <a:latin typeface="Calibri" pitchFamily="34" charset="0"/>
                <a:cs typeface="Calibri" pitchFamily="34" charset="0"/>
              </a:rPr>
              <a:t>to verify 32° F</a:t>
            </a:r>
          </a:p>
          <a:p>
            <a:endParaRPr lang="en-US" sz="2800" dirty="0"/>
          </a:p>
        </p:txBody>
      </p:sp>
      <p:pic>
        <p:nvPicPr>
          <p:cNvPr id="4" name="Picture 3" descr="P1010017.JPG"/>
          <p:cNvPicPr>
            <a:picLocks noChangeAspect="1"/>
          </p:cNvPicPr>
          <p:nvPr/>
        </p:nvPicPr>
        <p:blipFill>
          <a:blip r:embed="rId2" cstate="print"/>
          <a:stretch>
            <a:fillRect/>
          </a:stretch>
        </p:blipFill>
        <p:spPr>
          <a:xfrm>
            <a:off x="2898755" y="2781300"/>
            <a:ext cx="4032289" cy="302895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2_No Side Bar">
  <a:themeElements>
    <a:clrScheme name="2_No Side B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No Side Bar">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No Side Ba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o Side Ba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o Side Ba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o Side Ba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o Side Ba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o Side Ba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o Side Ba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o Side Ba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o Side Ba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o Side Ba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o Side Ba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o Side Ba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No Side Bar">
  <a:themeElements>
    <a:clrScheme name="3_No Side Ba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No Side Ba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No Side Ba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No Side Ba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No Side Ba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No Side Ba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No Side Ba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No Side Ba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No Side Ba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DMIslidetemplate</Template>
  <TotalTime>9305</TotalTime>
  <Words>2137</Words>
  <Application>Microsoft Office PowerPoint</Application>
  <PresentationFormat>On-screen Show (4:3)</PresentationFormat>
  <Paragraphs>223</Paragraphs>
  <Slides>35</Slides>
  <Notes>34</Notes>
  <HiddenSlides>0</HiddenSlides>
  <MMClips>1</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35</vt:i4>
      </vt:variant>
    </vt:vector>
  </HeadingPairs>
  <TitlesOfParts>
    <vt:vector size="40" baseType="lpstr">
      <vt:lpstr>2_No Side Bar</vt:lpstr>
      <vt:lpstr>3_Default Design</vt:lpstr>
      <vt:lpstr>3_No Side Bar</vt:lpstr>
      <vt:lpstr>Acrobat Document</vt:lpstr>
      <vt:lpstr>Clip</vt:lpstr>
      <vt:lpstr>Keeping Milk Cold</vt:lpstr>
      <vt:lpstr>Agenda</vt:lpstr>
      <vt:lpstr>Calibration 101</vt:lpstr>
      <vt:lpstr>Calibration 101</vt:lpstr>
      <vt:lpstr>Ice Bath Calibration</vt:lpstr>
      <vt:lpstr>Ice Bath Calibration</vt:lpstr>
      <vt:lpstr>Ice Bath Calibration</vt:lpstr>
      <vt:lpstr>Ice Bath Calibration</vt:lpstr>
      <vt:lpstr>Ice Bath Calibration</vt:lpstr>
      <vt:lpstr>Kids Love Cold Milk!</vt:lpstr>
      <vt:lpstr>Milk from Dairy Farm to You</vt:lpstr>
      <vt:lpstr>Let’s Follow Milk on its Journey</vt:lpstr>
      <vt:lpstr>Farm Families</vt:lpstr>
      <vt:lpstr>Barn Sweet Home</vt:lpstr>
      <vt:lpstr>Milking Parlor</vt:lpstr>
      <vt:lpstr>Inspection</vt:lpstr>
      <vt:lpstr>The Milk Truck (a.k.a Tanker Truck)</vt:lpstr>
      <vt:lpstr>Bottling Machine</vt:lpstr>
      <vt:lpstr>Milk Delivery</vt:lpstr>
      <vt:lpstr>Now It’s Your Turn…</vt:lpstr>
      <vt:lpstr>Slide 21</vt:lpstr>
      <vt:lpstr>Keeping Milk Cold in Schools</vt:lpstr>
      <vt:lpstr>Delivery</vt:lpstr>
      <vt:lpstr>Storage (Walk/Reach-in Cooler)</vt:lpstr>
      <vt:lpstr>Storage &amp; Service (Milk Cooler)</vt:lpstr>
      <vt:lpstr>Storage &amp; Service (Milk Cooler)</vt:lpstr>
      <vt:lpstr>Storage &amp; Service (Milk Cooler)</vt:lpstr>
      <vt:lpstr>Alternate Site Service Tips</vt:lpstr>
      <vt:lpstr>Alternate Site Service Tips</vt:lpstr>
      <vt:lpstr>Cooler Maintenance</vt:lpstr>
      <vt:lpstr>Cooler Maintenance</vt:lpstr>
      <vt:lpstr>Cooler Maintenance</vt:lpstr>
      <vt:lpstr>Cooler Maintenance</vt:lpstr>
      <vt:lpstr>Milk Check</vt:lpstr>
      <vt:lpstr>Next Steps</vt:lpstr>
    </vt:vector>
  </TitlesOfParts>
  <Company>Dairy Management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Milk Testing Program</dc:title>
  <dc:creator>Alan B. Reed</dc:creator>
  <cp:lastModifiedBy>Amand Aldred</cp:lastModifiedBy>
  <cp:revision>758</cp:revision>
  <cp:lastPrinted>2011-07-25T19:42:10Z</cp:lastPrinted>
  <dcterms:created xsi:type="dcterms:W3CDTF">2002-10-17T21:41:56Z</dcterms:created>
  <dcterms:modified xsi:type="dcterms:W3CDTF">2012-08-03T19:57:32Z</dcterms:modified>
</cp:coreProperties>
</file>